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1"/>
  </p:notesMasterIdLst>
  <p:sldIdLst>
    <p:sldId id="256" r:id="rId2"/>
    <p:sldId id="296" r:id="rId3"/>
    <p:sldId id="311" r:id="rId4"/>
    <p:sldId id="312" r:id="rId5"/>
    <p:sldId id="313" r:id="rId6"/>
    <p:sldId id="318" r:id="rId7"/>
    <p:sldId id="314" r:id="rId8"/>
    <p:sldId id="305" r:id="rId9"/>
    <p:sldId id="307" r:id="rId10"/>
    <p:sldId id="315" r:id="rId11"/>
    <p:sldId id="317" r:id="rId12"/>
    <p:sldId id="308" r:id="rId13"/>
    <p:sldId id="310" r:id="rId14"/>
    <p:sldId id="316" r:id="rId15"/>
    <p:sldId id="309" r:id="rId16"/>
    <p:sldId id="306" r:id="rId17"/>
    <p:sldId id="304" r:id="rId18"/>
    <p:sldId id="319" r:id="rId19"/>
    <p:sldId id="269" r:id="rId20"/>
  </p:sldIdLst>
  <p:sldSz cx="12192000" cy="6858000"/>
  <p:notesSz cx="6858000" cy="9144000"/>
  <p:embeddedFontLst>
    <p:embeddedFont>
      <p:font typeface="Technika" panose="00000500000000000000" pitchFamily="50" charset="-18"/>
      <p:regular r:id="rId22"/>
      <p:bold r:id="rId23"/>
      <p:italic r:id="rId24"/>
      <p:boldItalic r:id="rId25"/>
    </p:embeddedFont>
    <p:embeddedFont>
      <p:font typeface="Technika-Bold" panose="00000800000000000000" pitchFamily="50" charset="-18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rel, Jakub" initials="VJ" lastIdx="4" clrIdx="0">
    <p:extLst>
      <p:ext uri="{19B8F6BF-5375-455C-9EA6-DF929625EA0E}">
        <p15:presenceInfo xmlns:p15="http://schemas.microsoft.com/office/powerpoint/2012/main" userId="S::voreljak@cvut.cz::210ab2de-5c68-4971-9fa9-a7bd027ca1cd" providerId="AD"/>
      </p:ext>
    </p:extLst>
  </p:cmAuthor>
  <p:cmAuthor id="2" name="Ondrej Pribyl" initials="OP" lastIdx="1" clrIdx="1">
    <p:extLst>
      <p:ext uri="{19B8F6BF-5375-455C-9EA6-DF929625EA0E}">
        <p15:presenceInfo xmlns:p15="http://schemas.microsoft.com/office/powerpoint/2012/main" userId="e399e4ced7c852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6AADE4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1732" autoAdjust="0"/>
  </p:normalViewPr>
  <p:slideViewPr>
    <p:cSldViewPr snapToGrid="0">
      <p:cViewPr varScale="1">
        <p:scale>
          <a:sx n="91" d="100"/>
          <a:sy n="91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1E567-6502-498D-99E2-4354B80995B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2BBD1-54EC-4E31-B1F5-7B8F43B71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2BBD1-54EC-4E31-B1F5-7B8F43B710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8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2BBD1-54EC-4E31-B1F5-7B8F43B710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Text zápatí (edituje se v menu Vložení / Záhlaví a zápatí)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5A27C0-D599-43BA-8B00-B3BE1A8710D9}" type="datetime1">
              <a:rPr lang="cs-CZ" smtClean="0"/>
              <a:t>06.02.2020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02CE04-932B-4561-95CF-06BE1B42BE9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42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5" y="360000"/>
            <a:ext cx="236257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56547" y="356210"/>
            <a:ext cx="8571272" cy="1135706"/>
          </a:xfrm>
        </p:spPr>
        <p:txBody>
          <a:bodyPr anchor="t">
            <a:normAutofit/>
          </a:bodyPr>
          <a:lstStyle>
            <a:lvl1pPr>
              <a:defRPr sz="36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7094" y="1973179"/>
            <a:ext cx="11410723" cy="4498873"/>
          </a:xfrm>
        </p:spPr>
        <p:txBody>
          <a:bodyPr>
            <a:normAutofit/>
          </a:bodyPr>
          <a:lstStyle>
            <a:lvl1pPr marL="0" indent="0">
              <a:buNone/>
              <a:defRPr sz="2400" kern="3000" baseline="0">
                <a:latin typeface="Technika-Bold" panose="00000600000000000000" pitchFamily="50" charset="-18"/>
              </a:defRPr>
            </a:lvl1pPr>
            <a:lvl2pPr>
              <a:lnSpc>
                <a:spcPct val="150000"/>
              </a:lnSpc>
              <a:defRPr sz="22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15326" y="1645920"/>
            <a:ext cx="5040644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6336031" y="1645920"/>
            <a:ext cx="5040644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90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3726" y="360005"/>
            <a:ext cx="9027587" cy="115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4737"/>
            <a:ext cx="11611313" cy="488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7" r:id="rId4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Smart City – Smart Region – Smart Community</a:t>
            </a:r>
            <a:br>
              <a:rPr lang="en-US" sz="28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cs-CZ" sz="2800" dirty="0"/>
              <a:t>M</a:t>
            </a:r>
            <a:r>
              <a:rPr lang="cs-CZ" sz="3600" dirty="0"/>
              <a:t>odelování dopadů změny chování</a:t>
            </a:r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1464730" y="4356131"/>
            <a:ext cx="10315591" cy="177172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Prof. Ing. </a:t>
            </a:r>
            <a:r>
              <a:rPr lang="cs-CZ" b="0" dirty="0"/>
              <a:t>Ondřej Přibyl</a:t>
            </a:r>
            <a:r>
              <a:rPr lang="cs-CZ" dirty="0"/>
              <a:t>, Ph.D.</a:t>
            </a:r>
          </a:p>
          <a:p>
            <a:endParaRPr lang="cs-CZ" dirty="0"/>
          </a:p>
          <a:p>
            <a:r>
              <a:rPr lang="cs-CZ" dirty="0"/>
              <a:t>Fakulta dopravní</a:t>
            </a:r>
          </a:p>
          <a:p>
            <a:r>
              <a:rPr lang="en-US" dirty="0"/>
              <a:t>02</a:t>
            </a:r>
            <a:r>
              <a:rPr lang="cs-CZ" dirty="0"/>
              <a:t>/20</a:t>
            </a:r>
            <a:r>
              <a:rPr lang="en-US" dirty="0"/>
              <a:t>20</a:t>
            </a:r>
            <a:endParaRPr lang="cs-CZ" dirty="0"/>
          </a:p>
        </p:txBody>
      </p:sp>
      <p:pic>
        <p:nvPicPr>
          <p:cNvPr id="4" name="Obrázek 2" descr="C:\Users\Ondra\Desktop\SMART\Loga\logo_city_region_community_cer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121" y="558510"/>
            <a:ext cx="198120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546" y="356210"/>
            <a:ext cx="8935453" cy="1135706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3. SUMF - </a:t>
            </a:r>
            <a:r>
              <a:rPr lang="en-US" sz="3100" dirty="0"/>
              <a:t>Sustainable Urban Mobility</a:t>
            </a:r>
            <a:r>
              <a:rPr lang="cs-CZ" sz="3100" dirty="0"/>
              <a:t> </a:t>
            </a:r>
            <a:r>
              <a:rPr lang="en-US" sz="3100" dirty="0"/>
              <a:t>Frame</a:t>
            </a:r>
            <a:r>
              <a:rPr lang="cs-CZ" sz="3100" dirty="0"/>
              <a:t>w</a:t>
            </a:r>
            <a:r>
              <a:rPr lang="en-US" sz="3100" dirty="0" err="1"/>
              <a:t>ork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Strategický rámec udržitelné městské mobility􀇇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9385" y="2327564"/>
            <a:ext cx="5872870" cy="34702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Pro potřeby čerpání dotací z evropských fondů ESIF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Plán dopravní obslužnosti daného území</a:t>
            </a:r>
          </a:p>
          <a:p>
            <a:pPr marL="1028666" lvl="1" indent="-342900"/>
            <a:r>
              <a:rPr lang="cs-CZ" sz="2000" dirty="0"/>
              <a:t>Výhledové záměry a koncepce rozvoje</a:t>
            </a:r>
          </a:p>
          <a:p>
            <a:pPr marL="1028666" lvl="1" indent="-342900"/>
            <a:r>
              <a:rPr lang="cs-CZ" sz="2000" dirty="0"/>
              <a:t>Plán rozvoje infrastruktury a systému veřejné dopravy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54" y="2416524"/>
            <a:ext cx="5408065" cy="34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41" y="2019501"/>
            <a:ext cx="6063971" cy="3980818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11"/>
          </p:nvPr>
        </p:nvSpPr>
        <p:spPr>
          <a:xfrm>
            <a:off x="627958" y="2019501"/>
            <a:ext cx="5255606" cy="4497705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333333"/>
                </a:solidFill>
                <a:latin typeface="Technika" panose="00000500000000000000" pitchFamily="50" charset="-18"/>
              </a:rPr>
              <a:t>Strategický dokument, který z komplexní analýzy dopravních, ekonomických i demografických údajů stanoví investiční a neinvestiční opatření ve městě</a:t>
            </a:r>
          </a:p>
          <a:p>
            <a:r>
              <a:rPr lang="cs-CZ" sz="2400" dirty="0"/>
              <a:t>Partneři</a:t>
            </a:r>
          </a:p>
          <a:p>
            <a:pPr lvl="1"/>
            <a:r>
              <a:rPr lang="cs-CZ" sz="1800" dirty="0" err="1"/>
              <a:t>HaskoningDHV</a:t>
            </a:r>
            <a:r>
              <a:rPr lang="cs-CZ" sz="1800" dirty="0"/>
              <a:t> Czech Republic, spol. s r.o. </a:t>
            </a:r>
          </a:p>
          <a:p>
            <a:pPr lvl="1"/>
            <a:r>
              <a:rPr lang="cs-CZ" sz="1800" dirty="0"/>
              <a:t>CDV</a:t>
            </a:r>
            <a:r>
              <a:rPr lang="pl-PL" sz="1800" dirty="0"/>
              <a:t>, v.v.i.</a:t>
            </a:r>
            <a:endParaRPr lang="cs-CZ" sz="1800" dirty="0"/>
          </a:p>
          <a:p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49600" y="368609"/>
            <a:ext cx="8227060" cy="126731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4. Plán udržitelné mobility města Ústí nad Labem (PUMM)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6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8224764-30CA-4ED5-8256-14E89B54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526" y="368608"/>
            <a:ext cx="7004597" cy="106368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4. Hlavní zjištění PUMM</a:t>
            </a:r>
          </a:p>
        </p:txBody>
      </p:sp>
      <p:pic>
        <p:nvPicPr>
          <p:cNvPr id="2050" name="Picture 2" descr="Car Headlight">
            <a:extLst>
              <a:ext uri="{FF2B5EF4-FFF2-40B4-BE49-F238E27FC236}">
                <a16:creationId xmlns:a16="http://schemas.microsoft.com/office/drawing/2014/main" id="{B47324A4-F75C-4EDA-9908-0A82D10F5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4452" y="2014105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se-up, clouds, focus">
            <a:extLst>
              <a:ext uri="{FF2B5EF4-FFF2-40B4-BE49-F238E27FC236}">
                <a16:creationId xmlns:a16="http://schemas.microsoft.com/office/drawing/2014/main" id="{8EF99E72-7D0C-48E1-9FAC-3B31FA6C2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4452" y="4437849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cycles, bikes, sport">
            <a:extLst>
              <a:ext uri="{FF2B5EF4-FFF2-40B4-BE49-F238E27FC236}">
                <a16:creationId xmlns:a16="http://schemas.microsoft.com/office/drawing/2014/main" id="{C79D4DBA-D502-45DC-A133-330504C92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4026" y="2052611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lack Bus Approaching during Nighttime">
            <a:extLst>
              <a:ext uri="{FF2B5EF4-FFF2-40B4-BE49-F238E27FC236}">
                <a16:creationId xmlns:a16="http://schemas.microsoft.com/office/drawing/2014/main" id="{88090312-0233-4B5F-B841-C84E5B5AD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4026" y="4365827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ástupný symbol pro obsah 7">
            <a:extLst>
              <a:ext uri="{FF2B5EF4-FFF2-40B4-BE49-F238E27FC236}">
                <a16:creationId xmlns:a16="http://schemas.microsoft.com/office/drawing/2014/main" id="{A69D0A99-9FD2-44D8-83B6-177D7DAE7A26}"/>
              </a:ext>
            </a:extLst>
          </p:cNvPr>
          <p:cNvSpPr txBox="1">
            <a:spLocks/>
          </p:cNvSpPr>
          <p:nvPr/>
        </p:nvSpPr>
        <p:spPr>
          <a:xfrm>
            <a:off x="2530543" y="1988214"/>
            <a:ext cx="3508702" cy="47452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1313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0">
              <a:spcBef>
                <a:spcPts val="0"/>
              </a:spcBef>
              <a:buFont typeface="Wingdings" pitchFamily="2" charset="2"/>
              <a:buNone/>
              <a:tabLst>
                <a:tab pos="7358063" algn="r"/>
              </a:tabLst>
            </a:pPr>
            <a:r>
              <a:rPr lang="cs-CZ" sz="2400" b="1" dirty="0"/>
              <a:t>Auto</a:t>
            </a:r>
            <a:r>
              <a:rPr lang="cs-CZ" sz="1600" dirty="0"/>
              <a:t> má k dispozici (soukromé či služební) 75 % domácností.</a:t>
            </a:r>
          </a:p>
          <a:p>
            <a:pPr marL="55563" indent="0">
              <a:spcBef>
                <a:spcPts val="0"/>
              </a:spcBef>
              <a:buFont typeface="Wingdings" pitchFamily="2" charset="2"/>
              <a:buNone/>
              <a:tabLst>
                <a:tab pos="7358063" algn="r"/>
              </a:tabLst>
            </a:pPr>
            <a:endParaRPr lang="cs-CZ" sz="1600" dirty="0"/>
          </a:p>
          <a:p>
            <a:pPr indent="-285750">
              <a:spcBef>
                <a:spcPts val="0"/>
              </a:spcBef>
              <a:tabLst>
                <a:tab pos="7358063" algn="r"/>
              </a:tabLst>
            </a:pPr>
            <a:r>
              <a:rPr lang="cs-CZ" sz="1500" dirty="0"/>
              <a:t>může ho nezávisle používat 61 % dospělých obyvatel</a:t>
            </a:r>
          </a:p>
          <a:p>
            <a:pPr indent="-285750">
              <a:spcBef>
                <a:spcPts val="0"/>
              </a:spcBef>
              <a:tabLst>
                <a:tab pos="7358063" algn="r"/>
              </a:tabLst>
            </a:pPr>
            <a:r>
              <a:rPr lang="cs-CZ" sz="1500" dirty="0"/>
              <a:t>využívají ho častěji muži, lidé středního věku, s vyšším vzděláním a příjmem</a:t>
            </a:r>
          </a:p>
          <a:p>
            <a:pPr indent="-285750">
              <a:spcBef>
                <a:spcPts val="0"/>
              </a:spcBef>
              <a:tabLst>
                <a:tab pos="7358063" algn="r"/>
              </a:tabLst>
            </a:pPr>
            <a:endParaRPr lang="cs-CZ" sz="1600" dirty="0"/>
          </a:p>
          <a:p>
            <a:pPr marL="55563" indent="0">
              <a:spcBef>
                <a:spcPts val="0"/>
              </a:spcBef>
              <a:buClr>
                <a:schemeClr val="accent4"/>
              </a:buClr>
              <a:buNone/>
              <a:tabLst>
                <a:tab pos="7358063" algn="r"/>
              </a:tabLst>
            </a:pPr>
            <a:endParaRPr lang="cs-CZ" sz="1600" dirty="0"/>
          </a:p>
          <a:p>
            <a:pPr marL="55563" indent="0">
              <a:spcBef>
                <a:spcPts val="0"/>
              </a:spcBef>
              <a:buClr>
                <a:schemeClr val="accent4"/>
              </a:buClr>
              <a:buFont typeface="Wingdings" pitchFamily="2" charset="2"/>
              <a:buNone/>
              <a:tabLst>
                <a:tab pos="7358063" algn="r"/>
              </a:tabLst>
            </a:pPr>
            <a:r>
              <a:rPr lang="cs-CZ" sz="2400" b="1" dirty="0"/>
              <a:t>Motorku</a:t>
            </a:r>
            <a:r>
              <a:rPr lang="cs-CZ" sz="1600" dirty="0"/>
              <a:t> má k dispozici 7 % domácností.</a:t>
            </a:r>
          </a:p>
          <a:p>
            <a:pPr marL="55563" indent="0">
              <a:spcBef>
                <a:spcPts val="0"/>
              </a:spcBef>
              <a:buClr>
                <a:schemeClr val="accent4"/>
              </a:buClr>
              <a:buFont typeface="Wingdings" pitchFamily="2" charset="2"/>
              <a:buNone/>
              <a:tabLst>
                <a:tab pos="7358063" algn="r"/>
              </a:tabLst>
            </a:pPr>
            <a:endParaRPr lang="cs-CZ" sz="1500" dirty="0"/>
          </a:p>
          <a:p>
            <a:pPr indent="-285750">
              <a:spcBef>
                <a:spcPts val="0"/>
              </a:spcBef>
              <a:tabLst>
                <a:tab pos="7358063" algn="r"/>
              </a:tabLst>
            </a:pPr>
            <a:r>
              <a:rPr lang="cs-CZ" sz="1500" dirty="0"/>
              <a:t>využívají ji převážně muži, častěji podnikatelé, lidé vyššího středního věku, s vyšším příjmem</a:t>
            </a:r>
          </a:p>
          <a:p>
            <a:pPr indent="-285750">
              <a:spcBef>
                <a:spcPts val="0"/>
              </a:spcBef>
              <a:tabLst>
                <a:tab pos="7358063" algn="r"/>
              </a:tabLst>
            </a:pPr>
            <a:r>
              <a:rPr lang="cs-CZ" sz="1500" dirty="0"/>
              <a:t>neslouží jako náhrada osobního auta, ale jeho doplněk</a:t>
            </a:r>
          </a:p>
          <a:p>
            <a:pPr marL="455613" lvl="1" indent="0">
              <a:spcBef>
                <a:spcPts val="0"/>
              </a:spcBef>
              <a:buFont typeface="Wingdings" pitchFamily="2" charset="2"/>
              <a:buNone/>
              <a:tabLst>
                <a:tab pos="7358063" algn="r"/>
              </a:tabLst>
            </a:pPr>
            <a:endParaRPr lang="cs-CZ" sz="1200" dirty="0"/>
          </a:p>
          <a:p>
            <a:endParaRPr lang="cs-CZ" dirty="0"/>
          </a:p>
        </p:txBody>
      </p:sp>
      <p:sp>
        <p:nvSpPr>
          <p:cNvPr id="16" name="Zástupný symbol pro obsah 8">
            <a:extLst>
              <a:ext uri="{FF2B5EF4-FFF2-40B4-BE49-F238E27FC236}">
                <a16:creationId xmlns:a16="http://schemas.microsoft.com/office/drawing/2014/main" id="{2D12F94B-975E-4E9B-8C75-CE0E4C3CDFE5}"/>
              </a:ext>
            </a:extLst>
          </p:cNvPr>
          <p:cNvSpPr txBox="1">
            <a:spLocks/>
          </p:cNvSpPr>
          <p:nvPr/>
        </p:nvSpPr>
        <p:spPr>
          <a:xfrm>
            <a:off x="8222996" y="2029337"/>
            <a:ext cx="3284593" cy="45853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1313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400" b="1" dirty="0"/>
              <a:t>Kolo</a:t>
            </a:r>
            <a:r>
              <a:rPr lang="cs-CZ" sz="1600" dirty="0"/>
              <a:t> </a:t>
            </a:r>
            <a:r>
              <a:rPr lang="cs-CZ" sz="1700" dirty="0"/>
              <a:t>má k dispozici 66 % domácností.</a:t>
            </a:r>
          </a:p>
          <a:p>
            <a:pPr marL="0" indent="0">
              <a:buFont typeface="Wingdings" pitchFamily="2" charset="2"/>
              <a:buNone/>
            </a:pPr>
            <a:endParaRPr lang="cs-CZ" sz="1700" dirty="0"/>
          </a:p>
          <a:p>
            <a:r>
              <a:rPr lang="cs-CZ" sz="1600" dirty="0"/>
              <a:t>využívají ho více lidé z domácností s vyšším příjmem, využití klesá po 50. roce věku</a:t>
            </a:r>
          </a:p>
          <a:p>
            <a:r>
              <a:rPr lang="cs-CZ" sz="1600" dirty="0"/>
              <a:t>není protipólem využití auta nebo motocyklu, ale doplňkem </a:t>
            </a:r>
          </a:p>
          <a:p>
            <a:endParaRPr lang="cs-CZ" sz="1600" dirty="0"/>
          </a:p>
          <a:p>
            <a:pPr marL="0" indent="0">
              <a:buFont typeface="Wingdings" pitchFamily="2" charset="2"/>
              <a:buNone/>
            </a:pPr>
            <a:endParaRPr lang="cs-CZ" sz="2400" b="1" dirty="0"/>
          </a:p>
          <a:p>
            <a:pPr marL="0" indent="0">
              <a:buFont typeface="Wingdings" pitchFamily="2" charset="2"/>
              <a:buNone/>
            </a:pPr>
            <a:r>
              <a:rPr lang="cs-CZ" sz="2400" b="1" dirty="0"/>
              <a:t>Časovou jízdenku </a:t>
            </a:r>
            <a:r>
              <a:rPr lang="cs-CZ" sz="1700" dirty="0"/>
              <a:t>má alespoň jeden člověk v 56 % domácností</a:t>
            </a:r>
            <a:r>
              <a:rPr lang="cs-CZ" sz="1600" dirty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cs-CZ" sz="1600" dirty="0"/>
          </a:p>
          <a:p>
            <a:r>
              <a:rPr lang="cs-CZ" sz="1600" dirty="0"/>
              <a:t>je více využívána ženami, lidmi s nižším vzděláním a příjmem</a:t>
            </a:r>
          </a:p>
          <a:p>
            <a:r>
              <a:rPr lang="cs-CZ" sz="1600" dirty="0"/>
              <a:t>je málo využívána podnikateli a OSVČ</a:t>
            </a:r>
          </a:p>
          <a:p>
            <a:r>
              <a:rPr lang="cs-CZ" sz="1600" dirty="0"/>
              <a:t>slouží jako náhrada individuální dopravy motorovým vozidlem</a:t>
            </a:r>
            <a:endParaRPr lang="cs-CZ" sz="1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9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4.1. Model dopravy města Ústí nad Labem</a:t>
            </a:r>
            <a:br>
              <a:rPr lang="cs-CZ" dirty="0"/>
            </a:br>
            <a:r>
              <a:rPr lang="cs-CZ" dirty="0"/>
              <a:t>(</a:t>
            </a:r>
            <a:r>
              <a:rPr lang="pl-PL" dirty="0"/>
              <a:t>Centrum dopravního výzkumu, v. v. i.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echnika" panose="00000500000000000000" pitchFamily="50" charset="-18"/>
              </a:rPr>
              <a:t>Součástí </a:t>
            </a:r>
            <a:r>
              <a:rPr lang="cs-CZ" b="1" dirty="0">
                <a:latin typeface="Technika" panose="00000500000000000000" pitchFamily="50" charset="-18"/>
              </a:rPr>
              <a:t>Plánu udržitelné mobility města Ústí nad Labem </a:t>
            </a:r>
            <a:r>
              <a:rPr lang="cs-CZ" dirty="0">
                <a:latin typeface="Technika" panose="00000500000000000000" pitchFamily="50" charset="-18"/>
              </a:rPr>
              <a:t>(</a:t>
            </a:r>
            <a:r>
              <a:rPr lang="cs-CZ" b="1" dirty="0">
                <a:latin typeface="Technika" panose="00000500000000000000" pitchFamily="50" charset="-18"/>
              </a:rPr>
              <a:t>PUMM</a:t>
            </a:r>
            <a:r>
              <a:rPr lang="cs-CZ" dirty="0">
                <a:latin typeface="Technika" panose="00000500000000000000" pitchFamily="50" charset="-18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echnika" panose="00000500000000000000" pitchFamily="50" charset="-18"/>
              </a:rPr>
              <a:t>Zpracování multimodálního modelu dopravy města Ústí nad Labem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echnika" panose="00000500000000000000" pitchFamily="50" charset="-18"/>
              </a:rPr>
              <a:t>Dopravní model obsahuje silniční dopravu v současném stavu a ve výhledových scénářích let 2025, 2030 a 2040.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echnika" panose="00000500000000000000" pitchFamily="50" charset="-18"/>
              </a:rPr>
              <a:t>Ve výhledových scénářích model hodnotí dopady opatření definované v SUMP, resp. ty, které lze modelovat.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echnika" panose="00000500000000000000" pitchFamily="50" charset="-18"/>
              </a:rPr>
              <a:t>Modelové území je tvořeno okresem Ústí nad Labem, což je samotné město a celkem dalších 22 obcí, pro které funguje Ústí nad Labem jako spádové město.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echnika" panose="00000500000000000000" pitchFamily="50" charset="-18"/>
              </a:rPr>
              <a:t>Dopravní model města Ústí nad Labem byl vytvořen v software PTV VISION</a:t>
            </a:r>
          </a:p>
        </p:txBody>
      </p:sp>
    </p:spTree>
    <p:extLst>
      <p:ext uri="{BB962C8B-B14F-4D97-AF65-F5344CB8AC3E}">
        <p14:creationId xmlns:p14="http://schemas.microsoft.com/office/powerpoint/2010/main" val="21074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Česko v pohybu</a:t>
            </a:r>
            <a:br>
              <a:rPr lang="cs-CZ" dirty="0"/>
            </a:b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První celostátní průzkum dopravního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095" y="1973179"/>
            <a:ext cx="7516942" cy="4498873"/>
          </a:xfrm>
        </p:spPr>
        <p:txBody>
          <a:bodyPr/>
          <a:lstStyle/>
          <a:p>
            <a:r>
              <a:rPr lang="cs-CZ" dirty="0"/>
              <a:t>Průzkum probíhá od podzimu 2017 do jara 2019 </a:t>
            </a:r>
          </a:p>
          <a:p>
            <a:r>
              <a:rPr lang="cs-CZ" dirty="0"/>
              <a:t>Centrum dopravního výzkumu, v. v. i., ve spolupráci s agenturou SC&amp;C za podpory Ministerstva dopravy České republiky</a:t>
            </a:r>
          </a:p>
          <a:p>
            <a:r>
              <a:rPr lang="cs-CZ" dirty="0"/>
              <a:t>Obsah průzkumu: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Informace o domácnosti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Informace o jednotlivcích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Cestovní deník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669828"/>
            <a:ext cx="3546764" cy="510557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55562" y="6513791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/>
              <a:t>Zdroj: ceskovpohybu.cz</a:t>
            </a: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val="29241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 průzkumy a data v rámci projektu SMART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Potenciál pro změnu v Ústí nad Labem</a:t>
            </a:r>
          </a:p>
          <a:p>
            <a:pPr marL="1028666" lvl="1" indent="-342900"/>
            <a:r>
              <a:rPr lang="cs-CZ" dirty="0"/>
              <a:t>Změna dopravního módu – přesun z osobní automobilové dopravy</a:t>
            </a:r>
          </a:p>
          <a:p>
            <a:pPr marL="1485842" lvl="2" indent="-342900"/>
            <a:r>
              <a:rPr lang="cs-CZ" dirty="0"/>
              <a:t>Internetový průzkum, důvody pro využívání automobilové dopravy, motivace pro změnu</a:t>
            </a:r>
          </a:p>
          <a:p>
            <a:pPr marL="1028666" lvl="1" indent="-342900"/>
            <a:r>
              <a:rPr lang="cs-CZ" dirty="0"/>
              <a:t>Potenciál využívání car-</a:t>
            </a:r>
            <a:r>
              <a:rPr lang="cs-CZ" dirty="0" err="1"/>
              <a:t>sharingu</a:t>
            </a:r>
            <a:endParaRPr lang="cs-CZ" dirty="0"/>
          </a:p>
          <a:p>
            <a:pPr marL="1028666" lvl="1" indent="-342900"/>
            <a:r>
              <a:rPr lang="cs-CZ" dirty="0"/>
              <a:t>Potenciál využívání </a:t>
            </a:r>
            <a:r>
              <a:rPr lang="cs-CZ" dirty="0" err="1"/>
              <a:t>ride-sharingu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Průzkum stávajících uživatelů car-</a:t>
            </a:r>
            <a:r>
              <a:rPr lang="cs-CZ" dirty="0" err="1"/>
              <a:t>sharingu</a:t>
            </a:r>
            <a:r>
              <a:rPr lang="cs-CZ" dirty="0"/>
              <a:t> mimo Ústí nad Labem </a:t>
            </a:r>
          </a:p>
          <a:p>
            <a:pPr marL="342900" indent="-342900"/>
            <a:endParaRPr lang="cs-CZ" dirty="0"/>
          </a:p>
          <a:p>
            <a:pPr marL="1028666" lvl="1" indent="-342900"/>
            <a:endParaRPr lang="cs-CZ" dirty="0"/>
          </a:p>
          <a:p>
            <a:pPr marL="342900" indent="-342900"/>
            <a:endParaRPr lang="cs-CZ" dirty="0"/>
          </a:p>
          <a:p>
            <a:pPr marL="1028666" lvl="1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3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Další kroky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4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kroky </a:t>
            </a:r>
            <a:br>
              <a:rPr lang="cs-CZ" dirty="0" smtClean="0"/>
            </a:b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Jaký </a:t>
            </a: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potenciál v Ústí nad Labem?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průběhu roku 2020 dojde k průzkumu obyvatel spádové oblasti Ústí nad Labem</a:t>
            </a:r>
          </a:p>
          <a:p>
            <a:pPr marL="1028666" lvl="1" indent="-342900"/>
            <a:r>
              <a:rPr lang="cs-CZ" dirty="0"/>
              <a:t>Otázky ohledně připravenosti ke změně</a:t>
            </a:r>
          </a:p>
          <a:p>
            <a:pPr marL="1028666" lvl="1" indent="-342900"/>
            <a:r>
              <a:rPr lang="cs-CZ" dirty="0"/>
              <a:t>Tvorba matematických modelů – pochopení závislostí na </a:t>
            </a:r>
            <a:r>
              <a:rPr lang="cs-CZ" dirty="0" err="1"/>
              <a:t>socio</a:t>
            </a:r>
            <a:r>
              <a:rPr lang="cs-CZ" dirty="0"/>
              <a:t>-demografických ukazatelích</a:t>
            </a:r>
          </a:p>
          <a:p>
            <a:pPr marL="1485842" lvl="2" indent="-342900"/>
            <a:r>
              <a:rPr lang="cs-CZ" dirty="0"/>
              <a:t>Definování skutečného </a:t>
            </a:r>
            <a:r>
              <a:rPr lang="cs-CZ" dirty="0" smtClean="0"/>
              <a:t>potenciálu</a:t>
            </a:r>
          </a:p>
          <a:p>
            <a:pPr marL="1028666" lvl="1" indent="-342900"/>
            <a:r>
              <a:rPr lang="cs-CZ" dirty="0" smtClean="0"/>
              <a:t>Tvorba základního dopravního modelu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Od roku 2021</a:t>
            </a:r>
          </a:p>
          <a:p>
            <a:pPr marL="1028666" lvl="1" indent="-342900"/>
            <a:r>
              <a:rPr lang="cs-CZ" dirty="0"/>
              <a:t>Ověření dopadů změn pomocí mikroskopické dopravní simulace</a:t>
            </a:r>
          </a:p>
          <a:p>
            <a:pPr marL="1028666" lvl="1" indent="-342900"/>
            <a:r>
              <a:rPr lang="cs-CZ" dirty="0"/>
              <a:t>Odpověď na otázky </a:t>
            </a:r>
            <a:r>
              <a:rPr lang="cs-CZ" dirty="0" smtClean="0"/>
              <a:t>(scénáře) jako</a:t>
            </a:r>
            <a:r>
              <a:rPr lang="cs-CZ" dirty="0"/>
              <a:t>: </a:t>
            </a:r>
            <a:br>
              <a:rPr lang="cs-CZ" dirty="0"/>
            </a:br>
            <a:r>
              <a:rPr lang="cs-CZ" dirty="0"/>
              <a:t>„Jak se změní charakteristika dojížďky (doba jízdy, zpoždění, emise, a další) pokud by:</a:t>
            </a:r>
          </a:p>
          <a:p>
            <a:pPr marL="1485842" lvl="2" indent="-342900"/>
            <a:r>
              <a:rPr lang="cs-CZ" dirty="0"/>
              <a:t>… x</a:t>
            </a:r>
            <a:r>
              <a:rPr lang="de-DE" dirty="0"/>
              <a:t>% </a:t>
            </a:r>
            <a:r>
              <a:rPr lang="cs-CZ" dirty="0"/>
              <a:t>obyvatel</a:t>
            </a:r>
            <a:r>
              <a:rPr lang="de-DE" dirty="0"/>
              <a:t> </a:t>
            </a:r>
            <a:r>
              <a:rPr lang="cs-CZ" dirty="0"/>
              <a:t>začalo využívat car-</a:t>
            </a:r>
            <a:r>
              <a:rPr lang="cs-CZ" dirty="0" err="1"/>
              <a:t>sharing</a:t>
            </a:r>
            <a:r>
              <a:rPr lang="cs-CZ" dirty="0"/>
              <a:t>?“</a:t>
            </a:r>
          </a:p>
          <a:p>
            <a:pPr marL="1485842" lvl="2" indent="-342900"/>
            <a:r>
              <a:rPr lang="cs-CZ" dirty="0"/>
              <a:t>… město investovalo do cyklistické infrastruktury či bike-</a:t>
            </a:r>
            <a:r>
              <a:rPr lang="cs-CZ" dirty="0" err="1"/>
              <a:t>sharingu</a:t>
            </a:r>
            <a:r>
              <a:rPr lang="cs-CZ" dirty="0"/>
              <a:t>?“</a:t>
            </a:r>
          </a:p>
          <a:p>
            <a:pPr marL="1485842" lvl="2" indent="-342900"/>
            <a:r>
              <a:rPr lang="cs-CZ" dirty="0"/>
              <a:t>… město změnilo cenovou politiku u veřejné dopravy?“</a:t>
            </a:r>
          </a:p>
          <a:p>
            <a:pPr marL="1485842" lvl="2" indent="-342900"/>
            <a:r>
              <a:rPr lang="cs-CZ" dirty="0"/>
              <a:t>A </a:t>
            </a:r>
            <a:r>
              <a:rPr lang="cs-CZ" dirty="0" smtClean="0"/>
              <a:t>další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Výsledky tohoto dopravního modelu jsou plánované na počátek </a:t>
            </a:r>
            <a:r>
              <a:rPr lang="de-DE" dirty="0" err="1" smtClean="0"/>
              <a:t>roku</a:t>
            </a:r>
            <a:r>
              <a:rPr lang="de-DE" dirty="0" smtClean="0"/>
              <a:t> 2022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9343696" y="4750676"/>
            <a:ext cx="2596055" cy="1103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Budeme rádi za diskusi s městem ohledně plánovaných opatření a scénářů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2928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s krajem a městem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Budeme moc rádi za spolupráci s ohledem 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Vstupní data pro dopravní model </a:t>
            </a:r>
            <a:br>
              <a:rPr lang="cs-CZ" dirty="0" smtClean="0"/>
            </a:br>
            <a:r>
              <a:rPr lang="cs-CZ" dirty="0" smtClean="0"/>
              <a:t>(zejména část dopravní nabídky, která je velmi podobná PTV Vision)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Diskusi ohledně plánovaných opatření / scénářů z hlediska města a kraje</a:t>
            </a:r>
          </a:p>
          <a:p>
            <a:pPr marL="1028666" lvl="1" indent="-342900"/>
            <a:r>
              <a:rPr lang="cs-CZ" dirty="0" smtClean="0"/>
              <a:t>Jaká existují či se plánují opatření ovlivňující dopravní chování obyvatel?</a:t>
            </a:r>
          </a:p>
          <a:p>
            <a:pPr marL="1028666" lvl="1" indent="-342900"/>
            <a:r>
              <a:rPr lang="cs-CZ" dirty="0" smtClean="0"/>
              <a:t>Jaká se plánují další dopravní opatření?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3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52181" y="4199467"/>
            <a:ext cx="9940689" cy="231932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Technika" panose="020B0604020202020204" charset="-18"/>
              </a:rPr>
              <a:t>Děkuji Vám za pozornost,</a:t>
            </a:r>
          </a:p>
          <a:p>
            <a:pPr algn="ctr"/>
            <a:endParaRPr lang="cs-CZ" sz="3200" dirty="0">
              <a:latin typeface="Technika" panose="020B0604020202020204" charset="-18"/>
            </a:endParaRPr>
          </a:p>
          <a:p>
            <a:pPr algn="ctr"/>
            <a:r>
              <a:rPr lang="cs-CZ" sz="3200" dirty="0">
                <a:latin typeface="Technika" panose="020B0604020202020204" charset="-18"/>
              </a:rPr>
              <a:t>Prof. Ondřej Přibyl</a:t>
            </a:r>
          </a:p>
          <a:p>
            <a:pPr algn="ctr"/>
            <a:r>
              <a:rPr lang="cs-CZ" sz="3200" b="0" i="1" dirty="0" err="1">
                <a:latin typeface="Technika" panose="020B0604020202020204" charset="-18"/>
              </a:rPr>
              <a:t>pribylo</a:t>
            </a:r>
            <a:r>
              <a:rPr lang="en-US" sz="3200" b="0" i="1" dirty="0">
                <a:latin typeface="Technika" panose="020B0604020202020204" charset="-18"/>
              </a:rPr>
              <a:t>@fd.cvut.cz</a:t>
            </a:r>
          </a:p>
        </p:txBody>
      </p:sp>
      <p:pic>
        <p:nvPicPr>
          <p:cNvPr id="6" name="Picture 5" descr="O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09" y="537414"/>
            <a:ext cx="4994031" cy="29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6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WP1 </a:t>
            </a:r>
            <a:r>
              <a:rPr lang="cs-CZ" b="1" dirty="0"/>
              <a:t>Behaviorální model v dopravě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Postup řešení</a:t>
            </a:r>
            <a:endParaRPr lang="en-US" sz="2700" dirty="0"/>
          </a:p>
        </p:txBody>
      </p:sp>
      <p:sp>
        <p:nvSpPr>
          <p:cNvPr id="5" name="Pentagon 4"/>
          <p:cNvSpPr/>
          <p:nvPr/>
        </p:nvSpPr>
        <p:spPr>
          <a:xfrm rot="5400000">
            <a:off x="82045" y="2101459"/>
            <a:ext cx="2225690" cy="1724792"/>
          </a:xfrm>
          <a:prstGeom prst="homePlate">
            <a:avLst>
              <a:gd name="adj" fmla="val 20167"/>
            </a:avLst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Sběr dat</a:t>
            </a:r>
            <a:endParaRPr lang="en-US" dirty="0"/>
          </a:p>
        </p:txBody>
      </p:sp>
      <p:sp>
        <p:nvSpPr>
          <p:cNvPr id="6" name="Chevron 5"/>
          <p:cNvSpPr/>
          <p:nvPr/>
        </p:nvSpPr>
        <p:spPr>
          <a:xfrm rot="5400000">
            <a:off x="344830" y="5078959"/>
            <a:ext cx="1700093" cy="1724793"/>
          </a:xfrm>
          <a:prstGeom prst="chevron">
            <a:avLst>
              <a:gd name="adj" fmla="val 21487"/>
            </a:avLst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Modelování vlivu na dopravu</a:t>
            </a:r>
            <a:endParaRPr lang="en-US" dirty="0"/>
          </a:p>
        </p:txBody>
      </p:sp>
      <p:sp>
        <p:nvSpPr>
          <p:cNvPr id="7" name="Chevron 6"/>
          <p:cNvSpPr/>
          <p:nvPr/>
        </p:nvSpPr>
        <p:spPr>
          <a:xfrm rot="5400000">
            <a:off x="399171" y="3732802"/>
            <a:ext cx="1591411" cy="1724793"/>
          </a:xfrm>
          <a:prstGeom prst="chevron">
            <a:avLst>
              <a:gd name="adj" fmla="val 22430"/>
            </a:avLst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Porozumění dopravnímu chování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2540278" y="1784335"/>
            <a:ext cx="9651721" cy="2409032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Získání existujících dat o populaci v regionu („Česko v pohybu“ a další)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Vlastní průzkum (Case </a:t>
            </a:r>
            <a:r>
              <a:rPr lang="cs-CZ" dirty="0" err="1">
                <a:latin typeface="+mn-lt"/>
              </a:rPr>
              <a:t>studies</a:t>
            </a:r>
            <a:r>
              <a:rPr lang="cs-CZ" dirty="0">
                <a:latin typeface="+mn-lt"/>
              </a:rPr>
              <a:t> / Případové studie)</a:t>
            </a:r>
          </a:p>
          <a:p>
            <a:pPr lvl="1"/>
            <a:r>
              <a:rPr lang="cs-CZ" sz="1900" dirty="0">
                <a:latin typeface="+mn-lt"/>
              </a:rPr>
              <a:t>Zaměřený na </a:t>
            </a:r>
            <a:r>
              <a:rPr lang="cs-CZ" sz="1900" dirty="0"/>
              <a:t>jednotlivé </a:t>
            </a:r>
            <a:r>
              <a:rPr lang="cs-CZ" sz="1900" dirty="0">
                <a:latin typeface="+mn-lt"/>
              </a:rPr>
              <a:t>cílové skupiny, např. řidiči vozidel, rodiče se školou povinnými dětmi, studenti a další</a:t>
            </a:r>
          </a:p>
          <a:p>
            <a:pPr lvl="1"/>
            <a:r>
              <a:rPr lang="cs-CZ" sz="1900" dirty="0">
                <a:latin typeface="+mn-lt"/>
              </a:rPr>
              <a:t>Zaměřený na </a:t>
            </a:r>
            <a:r>
              <a:rPr lang="en-GB" sz="1900" dirty="0" err="1">
                <a:latin typeface="+mn-lt"/>
              </a:rPr>
              <a:t>pochopení</a:t>
            </a:r>
            <a:r>
              <a:rPr lang="en-GB" sz="1900" dirty="0">
                <a:latin typeface="+mn-lt"/>
              </a:rPr>
              <a:t> </a:t>
            </a:r>
            <a:r>
              <a:rPr lang="en-GB" sz="1900" dirty="0" err="1">
                <a:latin typeface="+mn-lt"/>
              </a:rPr>
              <a:t>chování</a:t>
            </a:r>
            <a:r>
              <a:rPr lang="en-GB" sz="1900" dirty="0">
                <a:latin typeface="+mn-lt"/>
              </a:rPr>
              <a:t> </a:t>
            </a:r>
            <a:r>
              <a:rPr lang="en-GB" sz="1900" dirty="0" err="1">
                <a:latin typeface="+mn-lt"/>
              </a:rPr>
              <a:t>obyvatel</a:t>
            </a:r>
            <a:r>
              <a:rPr lang="en-GB" sz="1900" dirty="0">
                <a:latin typeface="+mn-lt"/>
              </a:rPr>
              <a:t> a </a:t>
            </a:r>
            <a:r>
              <a:rPr lang="en-GB" sz="1900" dirty="0" err="1">
                <a:latin typeface="+mn-lt"/>
              </a:rPr>
              <a:t>jejich</a:t>
            </a:r>
            <a:r>
              <a:rPr lang="en-GB" sz="1900" dirty="0">
                <a:latin typeface="+mn-lt"/>
              </a:rPr>
              <a:t> </a:t>
            </a:r>
            <a:r>
              <a:rPr lang="en-GB" sz="1900" dirty="0" err="1">
                <a:latin typeface="+mn-lt"/>
              </a:rPr>
              <a:t>rozhodování</a:t>
            </a:r>
            <a:endParaRPr lang="cs-CZ" sz="1900" dirty="0">
              <a:latin typeface="+mn-lt"/>
            </a:endParaRPr>
          </a:p>
          <a:p>
            <a:pPr lvl="1"/>
            <a:r>
              <a:rPr lang="cs-CZ" sz="1900" dirty="0">
                <a:latin typeface="+mn-lt"/>
              </a:rPr>
              <a:t>Využití experimentů a případových studií</a:t>
            </a:r>
          </a:p>
          <a:p>
            <a:pPr lvl="1"/>
            <a:endParaRPr lang="cs-CZ" dirty="0">
              <a:latin typeface="+mn-lt"/>
            </a:endParaRPr>
          </a:p>
          <a:p>
            <a:pPr lvl="1"/>
            <a:endParaRPr lang="cs-CZ" dirty="0">
              <a:latin typeface="+mn-lt"/>
            </a:endParaRPr>
          </a:p>
          <a:p>
            <a:pPr lvl="1"/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540266" y="4067175"/>
            <a:ext cx="8413471" cy="121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Matematické modelování</a:t>
            </a:r>
          </a:p>
          <a:p>
            <a:pPr lvl="1"/>
            <a:r>
              <a:rPr lang="cs-CZ" sz="1600" dirty="0"/>
              <a:t>Jaké proměnné ovlivňují výběr dopravního prostředku?</a:t>
            </a:r>
          </a:p>
          <a:p>
            <a:pPr lvl="1"/>
            <a:r>
              <a:rPr lang="cs-CZ" sz="1600" dirty="0"/>
              <a:t>Jaký je potenciál pro změnu?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540266" y="5282379"/>
            <a:ext cx="8613496" cy="1215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Dopravní modelování vlivu a efektu případných změn (WP2)</a:t>
            </a:r>
          </a:p>
          <a:p>
            <a:pPr lvl="1"/>
            <a:r>
              <a:rPr lang="cs-CZ" sz="1600" dirty="0"/>
              <a:t>Rozšíření na data ze syntetické populace</a:t>
            </a:r>
          </a:p>
          <a:p>
            <a:pPr lvl="1"/>
            <a:r>
              <a:rPr lang="cs-CZ" sz="1600" dirty="0"/>
              <a:t>Analýza pomocí </a:t>
            </a:r>
            <a:r>
              <a:rPr lang="cs-CZ" sz="1600" dirty="0" err="1"/>
              <a:t>mikrosimulačního</a:t>
            </a:r>
            <a:r>
              <a:rPr lang="cs-CZ" sz="1600" dirty="0"/>
              <a:t> modelu dopravy</a:t>
            </a:r>
          </a:p>
          <a:p>
            <a:endParaRPr lang="cs-CZ" sz="18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009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nástroje pro modelování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PTV VISION – makro- /mikro-</a:t>
            </a:r>
            <a:r>
              <a:rPr lang="cs-CZ" dirty="0" err="1"/>
              <a:t>skopický</a:t>
            </a:r>
            <a:r>
              <a:rPr lang="cs-CZ" dirty="0"/>
              <a:t> model (</a:t>
            </a:r>
            <a:r>
              <a:rPr lang="cs-CZ" dirty="0" smtClean="0"/>
              <a:t>komerční nástroj)</a:t>
            </a:r>
          </a:p>
          <a:p>
            <a:pPr marL="1028666" lvl="1" indent="-342900"/>
            <a:r>
              <a:rPr lang="cs-CZ" dirty="0"/>
              <a:t>Založený na agregovaném</a:t>
            </a:r>
            <a:r>
              <a:rPr lang="en-US" dirty="0"/>
              <a:t>/</a:t>
            </a:r>
            <a:r>
              <a:rPr lang="cs-CZ" dirty="0"/>
              <a:t>průměrném chování </a:t>
            </a:r>
            <a:endParaRPr lang="cs-CZ" dirty="0" smtClean="0"/>
          </a:p>
          <a:p>
            <a:pPr marL="1028666" lvl="1" indent="-342900"/>
            <a:r>
              <a:rPr lang="cs-CZ" dirty="0" smtClean="0"/>
              <a:t>Zejména </a:t>
            </a:r>
            <a:r>
              <a:rPr lang="cs-CZ" dirty="0" smtClean="0"/>
              <a:t>vhodný pro modelování změn v infrastruktuře či </a:t>
            </a:r>
            <a:r>
              <a:rPr lang="cs-CZ" dirty="0" smtClean="0"/>
              <a:t>poptávce</a:t>
            </a:r>
          </a:p>
          <a:p>
            <a:pPr marL="1028666" lvl="1" indent="-342900"/>
            <a:r>
              <a:rPr lang="cs-CZ" dirty="0" smtClean="0"/>
              <a:t>(VISSIM) Vychází </a:t>
            </a:r>
            <a:r>
              <a:rPr lang="cs-CZ" dirty="0" smtClean="0"/>
              <a:t>z car-</a:t>
            </a:r>
            <a:r>
              <a:rPr lang="cs-CZ" dirty="0" err="1" smtClean="0"/>
              <a:t>following</a:t>
            </a:r>
            <a:r>
              <a:rPr lang="cs-CZ" dirty="0" smtClean="0"/>
              <a:t> modelu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SUMO (DLR) – mikroskopický model (open </a:t>
            </a:r>
            <a:r>
              <a:rPr lang="cs-CZ" dirty="0" smtClean="0"/>
              <a:t>source nástroj)</a:t>
            </a:r>
          </a:p>
          <a:p>
            <a:pPr marL="1028666" lvl="1" indent="-342900"/>
            <a:r>
              <a:rPr lang="cs-CZ" dirty="0"/>
              <a:t>Vychází z car-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smtClean="0"/>
              <a:t>modelu</a:t>
            </a:r>
          </a:p>
          <a:p>
            <a:pPr marL="1028666" lvl="1" indent="-342900"/>
            <a:r>
              <a:rPr lang="cs-CZ" dirty="0" smtClean="0"/>
              <a:t>Vstupem jsou již hotové OD matice</a:t>
            </a:r>
          </a:p>
          <a:p>
            <a:pPr marL="1028666" lvl="1" indent="-342900"/>
            <a:r>
              <a:rPr lang="cs-CZ" dirty="0" smtClean="0"/>
              <a:t>Kvalitní </a:t>
            </a:r>
            <a:r>
              <a:rPr lang="cs-CZ" dirty="0" smtClean="0"/>
              <a:t>API (možnost doprogramováni další funkcionality – např. s ohledem na autonomní vozidla)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MATSim</a:t>
            </a:r>
            <a:r>
              <a:rPr lang="cs-CZ" dirty="0" smtClean="0"/>
              <a:t> </a:t>
            </a:r>
            <a:r>
              <a:rPr lang="cs-CZ" dirty="0"/>
              <a:t>– mikroskopický model založený na multiagentních systémech </a:t>
            </a:r>
            <a:r>
              <a:rPr lang="cs-CZ" dirty="0" smtClean="0"/>
              <a:t>(open-source nástroj)</a:t>
            </a:r>
            <a:endParaRPr lang="cs-CZ" dirty="0"/>
          </a:p>
          <a:p>
            <a:pPr marL="1028666" lvl="1" indent="-342900"/>
            <a:r>
              <a:rPr lang="cs-CZ" dirty="0" smtClean="0"/>
              <a:t>Vědecko-výzkumný </a:t>
            </a:r>
            <a:r>
              <a:rPr lang="cs-CZ" dirty="0"/>
              <a:t>nástroj </a:t>
            </a:r>
          </a:p>
          <a:p>
            <a:pPr marL="1028666" lvl="1" indent="-342900"/>
            <a:r>
              <a:rPr lang="cs-CZ" dirty="0"/>
              <a:t>Vhodný pro modelování dopadů změn dopravního chování</a:t>
            </a:r>
          </a:p>
          <a:p>
            <a:pPr marL="1028666" lvl="1" indent="-342900"/>
            <a:r>
              <a:rPr lang="cs-CZ" dirty="0" smtClean="0"/>
              <a:t>Vychází </a:t>
            </a:r>
            <a:r>
              <a:rPr lang="cs-CZ" dirty="0"/>
              <a:t>z modelování denních aktivit</a:t>
            </a:r>
          </a:p>
          <a:p>
            <a:pPr marL="1028666" lvl="1" indent="-342900"/>
            <a:r>
              <a:rPr lang="cs-CZ" dirty="0" smtClean="0"/>
              <a:t>Díky tomu jako jediný nástroj umožňuje skutečně modelovat dopad opatření jako jsou změny v cenové politice, práce z domova, sdílená ekonomika či prolnutí s oblastmi jako je </a:t>
            </a:r>
            <a:r>
              <a:rPr lang="cs-CZ" dirty="0" err="1" smtClean="0"/>
              <a:t>eGovernment</a:t>
            </a:r>
            <a:r>
              <a:rPr lang="cs-CZ" dirty="0"/>
              <a:t>, omezení daná rodinou či </a:t>
            </a:r>
            <a:r>
              <a:rPr lang="cs-CZ" dirty="0" smtClean="0"/>
              <a:t>přáteli a další </a:t>
            </a:r>
          </a:p>
          <a:p>
            <a:pPr marL="1028666" lvl="1" indent="-342900"/>
            <a:r>
              <a:rPr lang="cs-CZ" dirty="0" smtClean="0"/>
              <a:t>Zatímco ostatní nástroje „pouze </a:t>
            </a:r>
            <a:r>
              <a:rPr lang="cs-CZ" dirty="0" err="1" smtClean="0"/>
              <a:t>přeplánovávají</a:t>
            </a:r>
            <a:r>
              <a:rPr lang="cs-CZ" dirty="0" smtClean="0"/>
              <a:t>“ stávající cesty, tento model umožní cesty nahradit alternativami (např. práce z domova)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8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MATSim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MATSim</a:t>
            </a:r>
            <a:r>
              <a:rPr lang="cs-CZ" dirty="0"/>
              <a:t> je model simulující aktivity jedince v průběhu dne (denní plán)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Simulační rámec založený na agentech (pro jednotlivé osoby)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Open-source nástroj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MATSim</a:t>
            </a:r>
            <a:r>
              <a:rPr lang="cs-CZ" dirty="0"/>
              <a:t> je model založený na činnostech: </a:t>
            </a:r>
          </a:p>
          <a:p>
            <a:pPr marL="1028666" lvl="1" indent="-342900"/>
            <a:r>
              <a:rPr lang="cs-CZ" dirty="0"/>
              <a:t>Každý agent (osoba) optimalizuje svůj denní plán aktivit (změnou času, režimu a výběru cíle) a konkuruje jiným osobám o kapacitu dopravní infrastruktury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Každá osoba má řadu alternativních denních plánů a vybere si ten, ze kterého má nejvyšší užitek.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Plán sestává z nepřepravních aktivit, které jsou spojeny </a:t>
            </a:r>
            <a:r>
              <a:rPr lang="cs-CZ" dirty="0" smtClean="0"/>
              <a:t>přepravními </a:t>
            </a:r>
            <a:r>
              <a:rPr lang="cs-CZ" dirty="0"/>
              <a:t>aktivitami. Osoba si vybere dobu odjezdu, trasu, </a:t>
            </a:r>
            <a:r>
              <a:rPr lang="cs-CZ" dirty="0" smtClean="0"/>
              <a:t>dopravní prostředek, či cíl </a:t>
            </a:r>
            <a:r>
              <a:rPr lang="cs-CZ" dirty="0"/>
              <a:t>přepravních  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Optimalizaci plánů provádí každá osoba v iteračním procesu, ve kterém jsou plány všech obyvatel opakovaně realizovány, vyhodnocovány a upravovány.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Základní verze </a:t>
            </a:r>
            <a:r>
              <a:rPr lang="cs-CZ" dirty="0" err="1"/>
              <a:t>MATSimu</a:t>
            </a:r>
            <a:r>
              <a:rPr lang="cs-CZ" dirty="0"/>
              <a:t> simuluje pouze použití automobilů, ale existuje řada rozšíření </a:t>
            </a:r>
            <a:r>
              <a:rPr lang="cs-CZ" dirty="0" err="1"/>
              <a:t>MATSimu</a:t>
            </a:r>
            <a:r>
              <a:rPr lang="cs-CZ" dirty="0"/>
              <a:t>, která umožňují simulovat veřejnou dopravu, nákladní dopravu, parkování, elektrická vozidla, stanovení cen silnic, sdílení automobilů atd.</a:t>
            </a:r>
          </a:p>
        </p:txBody>
      </p:sp>
    </p:spTree>
    <p:extLst>
      <p:ext uri="{BB962C8B-B14F-4D97-AF65-F5344CB8AC3E}">
        <p14:creationId xmlns:p14="http://schemas.microsoft.com/office/powerpoint/2010/main" val="12129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87617" y="1775229"/>
            <a:ext cx="5040644" cy="450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Nabídka</a:t>
            </a:r>
          </a:p>
          <a:p>
            <a:r>
              <a:rPr lang="cs-CZ" dirty="0"/>
              <a:t>Geometrie dopravní sítě</a:t>
            </a:r>
          </a:p>
          <a:p>
            <a:pPr lvl="1"/>
            <a:r>
              <a:rPr lang="cs-CZ" dirty="0"/>
              <a:t>Jízdní profil, délky, jízdní  pruhy, uspořádání křižovatek a další</a:t>
            </a:r>
          </a:p>
          <a:p>
            <a:r>
              <a:rPr lang="cs-CZ" dirty="0"/>
              <a:t>Řízení uzlů (signální plány)</a:t>
            </a:r>
          </a:p>
          <a:p>
            <a:r>
              <a:rPr lang="cs-CZ" dirty="0"/>
              <a:t>Veřejná doprava</a:t>
            </a:r>
          </a:p>
          <a:p>
            <a:pPr lvl="1"/>
            <a:r>
              <a:rPr lang="cs-CZ" dirty="0"/>
              <a:t>Trasy/linky </a:t>
            </a:r>
          </a:p>
          <a:p>
            <a:pPr lvl="1"/>
            <a:r>
              <a:rPr lang="cs-CZ" dirty="0"/>
              <a:t>Umístění zastávek</a:t>
            </a:r>
          </a:p>
          <a:p>
            <a:pPr lvl="1"/>
            <a:r>
              <a:rPr lang="cs-CZ" dirty="0"/>
              <a:t>Jízdní řády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/>
              <a:t>Poptávka</a:t>
            </a:r>
          </a:p>
          <a:p>
            <a:r>
              <a:rPr lang="cs-CZ" dirty="0"/>
              <a:t>Jednotlivé </a:t>
            </a:r>
            <a:r>
              <a:rPr lang="cs-CZ" dirty="0" smtClean="0"/>
              <a:t>osoby</a:t>
            </a:r>
            <a:endParaRPr lang="cs-CZ" dirty="0"/>
          </a:p>
          <a:p>
            <a:pPr lvl="1"/>
            <a:r>
              <a:rPr lang="cs-CZ" dirty="0"/>
              <a:t>Denní plán aktivit</a:t>
            </a:r>
          </a:p>
          <a:p>
            <a:pPr lvl="1"/>
            <a:r>
              <a:rPr lang="cs-CZ" dirty="0"/>
              <a:t>Popis jednotlivých aktivit</a:t>
            </a:r>
          </a:p>
          <a:p>
            <a:pPr lvl="1"/>
            <a:r>
              <a:rPr lang="cs-CZ" dirty="0"/>
              <a:t>Řetězení (návaznosti) </a:t>
            </a:r>
            <a:r>
              <a:rPr lang="cs-CZ" dirty="0" smtClean="0"/>
              <a:t>cest</a:t>
            </a:r>
          </a:p>
          <a:p>
            <a:r>
              <a:rPr lang="cs-CZ" dirty="0" smtClean="0"/>
              <a:t>Popis dopravně-analytických zón</a:t>
            </a:r>
          </a:p>
          <a:p>
            <a:pPr lvl="1"/>
            <a:r>
              <a:rPr lang="cs-CZ" dirty="0" smtClean="0"/>
              <a:t>Počty obyvatel, počty pracovních míst, kapacity škol, služby a další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Kalibrační </a:t>
            </a:r>
            <a:r>
              <a:rPr lang="cs-CZ" u="sng" dirty="0"/>
              <a:t>data</a:t>
            </a:r>
          </a:p>
          <a:p>
            <a:pPr lvl="1"/>
            <a:r>
              <a:rPr lang="cs-CZ" dirty="0"/>
              <a:t>Doba jízdy na vybraných komunikacích </a:t>
            </a:r>
          </a:p>
          <a:p>
            <a:pPr lvl="1"/>
            <a:r>
              <a:rPr lang="cs-CZ" dirty="0"/>
              <a:t>Délka front na vybraných uzlech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64872" y="368609"/>
            <a:ext cx="8411787" cy="126731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MATSim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Požadavky na data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1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19" y="0"/>
            <a:ext cx="8333961" cy="6858000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3606800" y="2514600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vál 8"/>
          <p:cNvSpPr/>
          <p:nvPr/>
        </p:nvSpPr>
        <p:spPr>
          <a:xfrm>
            <a:off x="6489700" y="2470150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0" name="Ovál 9"/>
          <p:cNvSpPr/>
          <p:nvPr/>
        </p:nvSpPr>
        <p:spPr>
          <a:xfrm>
            <a:off x="5232400" y="4425950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860925" y="3670300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5603875" y="1352550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667375" y="625780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5667375" y="4886630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8099425" y="4057788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4721225" y="4772025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Habrovany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978275" y="2861945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5655727" y="2463013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7053362" y="4046993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3887252" y="2164563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7356475" y="3144272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7605395" y="2880785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489450" y="1"/>
            <a:ext cx="974725" cy="543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smtClean="0">
                <a:solidFill>
                  <a:srgbClr val="FF0000"/>
                </a:solidFill>
              </a:rPr>
              <a:t>Petrovice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4233862" y="4631372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7248421" y="4446022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4233862" y="1275551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9" name="Ovál 28"/>
          <p:cNvSpPr/>
          <p:nvPr/>
        </p:nvSpPr>
        <p:spPr>
          <a:xfrm>
            <a:off x="5464175" y="-104470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32" name="Ovál 31"/>
          <p:cNvSpPr/>
          <p:nvPr/>
        </p:nvSpPr>
        <p:spPr>
          <a:xfrm>
            <a:off x="8638322" y="3486730"/>
            <a:ext cx="7429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752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56547" y="356210"/>
            <a:ext cx="8426818" cy="907764"/>
          </a:xfrm>
        </p:spPr>
        <p:txBody>
          <a:bodyPr/>
          <a:lstStyle/>
          <a:p>
            <a:r>
              <a:rPr lang="cs-CZ" dirty="0"/>
              <a:t>Oblast modelování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32386" y="2697574"/>
            <a:ext cx="5021804" cy="2064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3000" baseline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echnika" panose="00000500000000000000" pitchFamily="50" charset="-18"/>
              </a:rPr>
              <a:t>Modelové území je tvořeno okresem Ústí nad </a:t>
            </a:r>
            <a:r>
              <a:rPr lang="cs-CZ" dirty="0" smtClean="0">
                <a:latin typeface="Technika" panose="00000500000000000000" pitchFamily="50" charset="-18"/>
              </a:rPr>
              <a:t>Labem a </a:t>
            </a:r>
            <a:r>
              <a:rPr lang="cs-CZ" dirty="0">
                <a:latin typeface="Technika" panose="00000500000000000000" pitchFamily="50" charset="-18"/>
              </a:rPr>
              <a:t>celkem dalších 22 obcí, pro které funguje Ústí nad Labem jako spádové </a:t>
            </a:r>
            <a:r>
              <a:rPr lang="cs-CZ" dirty="0" smtClean="0">
                <a:latin typeface="Technika" panose="00000500000000000000" pitchFamily="50" charset="-18"/>
              </a:rPr>
              <a:t>město</a:t>
            </a:r>
          </a:p>
          <a:p>
            <a:endParaRPr lang="cs-CZ" dirty="0">
              <a:latin typeface="Technika" panose="00000500000000000000" pitchFamily="50" charset="-18"/>
            </a:endParaRPr>
          </a:p>
          <a:p>
            <a:endParaRPr lang="cs-CZ" dirty="0" smtClean="0">
              <a:latin typeface="Technika" panose="00000500000000000000" pitchFamily="50" charset="-18"/>
            </a:endParaRPr>
          </a:p>
          <a:p>
            <a:r>
              <a:rPr lang="cs-CZ" i="1" dirty="0" smtClean="0">
                <a:latin typeface="Technika" panose="00000500000000000000" pitchFamily="50" charset="-18"/>
              </a:rPr>
              <a:t>V souladu s dopravním modelem Ústí nad Labem  v PTV Vision</a:t>
            </a:r>
            <a:endParaRPr lang="cs-CZ" i="1" dirty="0">
              <a:latin typeface="Technika" panose="000005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5973288" y="1263974"/>
            <a:ext cx="6071071" cy="5208078"/>
            <a:chOff x="3505200" y="260737"/>
            <a:chExt cx="7240930" cy="628293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60737"/>
              <a:ext cx="7240930" cy="6282938"/>
            </a:xfrm>
            <a:prstGeom prst="rect">
              <a:avLst/>
            </a:prstGeom>
          </p:spPr>
        </p:pic>
        <p:sp>
          <p:nvSpPr>
            <p:cNvPr id="12" name="Volný tvar 11"/>
            <p:cNvSpPr/>
            <p:nvPr/>
          </p:nvSpPr>
          <p:spPr>
            <a:xfrm>
              <a:off x="4720009" y="647779"/>
              <a:ext cx="5652221" cy="5295822"/>
            </a:xfrm>
            <a:custGeom>
              <a:avLst/>
              <a:gdLst>
                <a:gd name="connsiteX0" fmla="*/ 1019175 w 5572125"/>
                <a:gd name="connsiteY0" fmla="*/ 0 h 5324475"/>
                <a:gd name="connsiteX1" fmla="*/ 1733550 w 5572125"/>
                <a:gd name="connsiteY1" fmla="*/ 66675 h 5324475"/>
                <a:gd name="connsiteX2" fmla="*/ 2409825 w 5572125"/>
                <a:gd name="connsiteY2" fmla="*/ 295275 h 5324475"/>
                <a:gd name="connsiteX3" fmla="*/ 2809875 w 5572125"/>
                <a:gd name="connsiteY3" fmla="*/ 971550 h 5324475"/>
                <a:gd name="connsiteX4" fmla="*/ 2962275 w 5572125"/>
                <a:gd name="connsiteY4" fmla="*/ 1962150 h 5324475"/>
                <a:gd name="connsiteX5" fmla="*/ 3286125 w 5572125"/>
                <a:gd name="connsiteY5" fmla="*/ 2619375 h 5324475"/>
                <a:gd name="connsiteX6" fmla="*/ 4457700 w 5572125"/>
                <a:gd name="connsiteY6" fmla="*/ 2867025 h 5324475"/>
                <a:gd name="connsiteX7" fmla="*/ 5572125 w 5572125"/>
                <a:gd name="connsiteY7" fmla="*/ 3667125 h 5324475"/>
                <a:gd name="connsiteX8" fmla="*/ 5457825 w 5572125"/>
                <a:gd name="connsiteY8" fmla="*/ 4105275 h 5324475"/>
                <a:gd name="connsiteX9" fmla="*/ 4762500 w 5572125"/>
                <a:gd name="connsiteY9" fmla="*/ 4486275 h 5324475"/>
                <a:gd name="connsiteX10" fmla="*/ 3829050 w 5572125"/>
                <a:gd name="connsiteY10" fmla="*/ 4829175 h 5324475"/>
                <a:gd name="connsiteX11" fmla="*/ 2800350 w 5572125"/>
                <a:gd name="connsiteY11" fmla="*/ 5324475 h 5324475"/>
                <a:gd name="connsiteX12" fmla="*/ 1695450 w 5572125"/>
                <a:gd name="connsiteY12" fmla="*/ 5133975 h 5324475"/>
                <a:gd name="connsiteX13" fmla="*/ 533400 w 5572125"/>
                <a:gd name="connsiteY13" fmla="*/ 4886325 h 5324475"/>
                <a:gd name="connsiteX14" fmla="*/ 847725 w 5572125"/>
                <a:gd name="connsiteY14" fmla="*/ 4019550 h 5324475"/>
                <a:gd name="connsiteX15" fmla="*/ 19050 w 5572125"/>
                <a:gd name="connsiteY15" fmla="*/ 3171825 h 5324475"/>
                <a:gd name="connsiteX16" fmla="*/ 0 w 5572125"/>
                <a:gd name="connsiteY16" fmla="*/ 2638425 h 5324475"/>
                <a:gd name="connsiteX17" fmla="*/ 714375 w 5572125"/>
                <a:gd name="connsiteY17" fmla="*/ 2124075 h 5324475"/>
                <a:gd name="connsiteX18" fmla="*/ 1019175 w 5572125"/>
                <a:gd name="connsiteY18" fmla="*/ 0 h 5324475"/>
                <a:gd name="connsiteX0" fmla="*/ 1019175 w 5572125"/>
                <a:gd name="connsiteY0" fmla="*/ 0 h 5324475"/>
                <a:gd name="connsiteX1" fmla="*/ 1733550 w 5572125"/>
                <a:gd name="connsiteY1" fmla="*/ 66675 h 5324475"/>
                <a:gd name="connsiteX2" fmla="*/ 2409825 w 5572125"/>
                <a:gd name="connsiteY2" fmla="*/ 295275 h 5324475"/>
                <a:gd name="connsiteX3" fmla="*/ 2809875 w 5572125"/>
                <a:gd name="connsiteY3" fmla="*/ 971550 h 5324475"/>
                <a:gd name="connsiteX4" fmla="*/ 2962275 w 5572125"/>
                <a:gd name="connsiteY4" fmla="*/ 1962150 h 5324475"/>
                <a:gd name="connsiteX5" fmla="*/ 3286125 w 5572125"/>
                <a:gd name="connsiteY5" fmla="*/ 2619375 h 5324475"/>
                <a:gd name="connsiteX6" fmla="*/ 4457700 w 5572125"/>
                <a:gd name="connsiteY6" fmla="*/ 2867025 h 5324475"/>
                <a:gd name="connsiteX7" fmla="*/ 5572125 w 5572125"/>
                <a:gd name="connsiteY7" fmla="*/ 3667125 h 5324475"/>
                <a:gd name="connsiteX8" fmla="*/ 5457825 w 5572125"/>
                <a:gd name="connsiteY8" fmla="*/ 4105275 h 5324475"/>
                <a:gd name="connsiteX9" fmla="*/ 4762500 w 5572125"/>
                <a:gd name="connsiteY9" fmla="*/ 4486275 h 5324475"/>
                <a:gd name="connsiteX10" fmla="*/ 3829050 w 5572125"/>
                <a:gd name="connsiteY10" fmla="*/ 4829175 h 5324475"/>
                <a:gd name="connsiteX11" fmla="*/ 2800350 w 5572125"/>
                <a:gd name="connsiteY11" fmla="*/ 5324475 h 5324475"/>
                <a:gd name="connsiteX12" fmla="*/ 1695450 w 5572125"/>
                <a:gd name="connsiteY12" fmla="*/ 5133975 h 5324475"/>
                <a:gd name="connsiteX13" fmla="*/ 533400 w 5572125"/>
                <a:gd name="connsiteY13" fmla="*/ 4886325 h 5324475"/>
                <a:gd name="connsiteX14" fmla="*/ 847725 w 5572125"/>
                <a:gd name="connsiteY14" fmla="*/ 4019550 h 5324475"/>
                <a:gd name="connsiteX15" fmla="*/ 19050 w 5572125"/>
                <a:gd name="connsiteY15" fmla="*/ 3171825 h 5324475"/>
                <a:gd name="connsiteX16" fmla="*/ 0 w 5572125"/>
                <a:gd name="connsiteY16" fmla="*/ 2638425 h 5324475"/>
                <a:gd name="connsiteX17" fmla="*/ 714375 w 5572125"/>
                <a:gd name="connsiteY17" fmla="*/ 2124075 h 5324475"/>
                <a:gd name="connsiteX18" fmla="*/ 942949 w 5572125"/>
                <a:gd name="connsiteY18" fmla="*/ 566555 h 5324475"/>
                <a:gd name="connsiteX19" fmla="*/ 1019175 w 5572125"/>
                <a:gd name="connsiteY19" fmla="*/ 0 h 5324475"/>
                <a:gd name="connsiteX0" fmla="*/ 1019175 w 5572125"/>
                <a:gd name="connsiteY0" fmla="*/ 0 h 5324475"/>
                <a:gd name="connsiteX1" fmla="*/ 1733550 w 5572125"/>
                <a:gd name="connsiteY1" fmla="*/ 66675 h 5324475"/>
                <a:gd name="connsiteX2" fmla="*/ 2409825 w 5572125"/>
                <a:gd name="connsiteY2" fmla="*/ 295275 h 5324475"/>
                <a:gd name="connsiteX3" fmla="*/ 2809875 w 5572125"/>
                <a:gd name="connsiteY3" fmla="*/ 971550 h 5324475"/>
                <a:gd name="connsiteX4" fmla="*/ 2962275 w 5572125"/>
                <a:gd name="connsiteY4" fmla="*/ 1962150 h 5324475"/>
                <a:gd name="connsiteX5" fmla="*/ 3286125 w 5572125"/>
                <a:gd name="connsiteY5" fmla="*/ 2619375 h 5324475"/>
                <a:gd name="connsiteX6" fmla="*/ 4457700 w 5572125"/>
                <a:gd name="connsiteY6" fmla="*/ 2867025 h 5324475"/>
                <a:gd name="connsiteX7" fmla="*/ 5572125 w 5572125"/>
                <a:gd name="connsiteY7" fmla="*/ 3667125 h 5324475"/>
                <a:gd name="connsiteX8" fmla="*/ 5457825 w 5572125"/>
                <a:gd name="connsiteY8" fmla="*/ 4105275 h 5324475"/>
                <a:gd name="connsiteX9" fmla="*/ 4762500 w 5572125"/>
                <a:gd name="connsiteY9" fmla="*/ 4486275 h 5324475"/>
                <a:gd name="connsiteX10" fmla="*/ 3829050 w 5572125"/>
                <a:gd name="connsiteY10" fmla="*/ 4829175 h 5324475"/>
                <a:gd name="connsiteX11" fmla="*/ 2800350 w 5572125"/>
                <a:gd name="connsiteY11" fmla="*/ 5324475 h 5324475"/>
                <a:gd name="connsiteX12" fmla="*/ 1695450 w 5572125"/>
                <a:gd name="connsiteY12" fmla="*/ 5133975 h 5324475"/>
                <a:gd name="connsiteX13" fmla="*/ 533400 w 5572125"/>
                <a:gd name="connsiteY13" fmla="*/ 4886325 h 5324475"/>
                <a:gd name="connsiteX14" fmla="*/ 847725 w 5572125"/>
                <a:gd name="connsiteY14" fmla="*/ 4019550 h 5324475"/>
                <a:gd name="connsiteX15" fmla="*/ 19050 w 5572125"/>
                <a:gd name="connsiteY15" fmla="*/ 3171825 h 5324475"/>
                <a:gd name="connsiteX16" fmla="*/ 0 w 5572125"/>
                <a:gd name="connsiteY16" fmla="*/ 2638425 h 5324475"/>
                <a:gd name="connsiteX17" fmla="*/ 714375 w 5572125"/>
                <a:gd name="connsiteY17" fmla="*/ 2124075 h 5324475"/>
                <a:gd name="connsiteX18" fmla="*/ 957112 w 5572125"/>
                <a:gd name="connsiteY18" fmla="*/ 323009 h 5324475"/>
                <a:gd name="connsiteX19" fmla="*/ 1019175 w 5572125"/>
                <a:gd name="connsiteY19" fmla="*/ 0 h 5324475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33400 w 5572125"/>
                <a:gd name="connsiteY13" fmla="*/ 4857672 h 5295822"/>
                <a:gd name="connsiteX14" fmla="*/ 847725 w 5572125"/>
                <a:gd name="connsiteY14" fmla="*/ 3990897 h 5295822"/>
                <a:gd name="connsiteX15" fmla="*/ 19050 w 5572125"/>
                <a:gd name="connsiteY15" fmla="*/ 3143172 h 5295822"/>
                <a:gd name="connsiteX16" fmla="*/ 0 w 5572125"/>
                <a:gd name="connsiteY16" fmla="*/ 2609772 h 5295822"/>
                <a:gd name="connsiteX17" fmla="*/ 714375 w 5572125"/>
                <a:gd name="connsiteY17" fmla="*/ 2095422 h 5295822"/>
                <a:gd name="connsiteX18" fmla="*/ 957112 w 5572125"/>
                <a:gd name="connsiteY18" fmla="*/ 294356 h 5295822"/>
                <a:gd name="connsiteX19" fmla="*/ 1075830 w 5572125"/>
                <a:gd name="connsiteY19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33400 w 5572125"/>
                <a:gd name="connsiteY13" fmla="*/ 4857672 h 5295822"/>
                <a:gd name="connsiteX14" fmla="*/ 847725 w 5572125"/>
                <a:gd name="connsiteY14" fmla="*/ 3990897 h 5295822"/>
                <a:gd name="connsiteX15" fmla="*/ 19050 w 5572125"/>
                <a:gd name="connsiteY15" fmla="*/ 3143172 h 5295822"/>
                <a:gd name="connsiteX16" fmla="*/ 0 w 5572125"/>
                <a:gd name="connsiteY16" fmla="*/ 2609772 h 5295822"/>
                <a:gd name="connsiteX17" fmla="*/ 714375 w 5572125"/>
                <a:gd name="connsiteY17" fmla="*/ 2095422 h 5295822"/>
                <a:gd name="connsiteX18" fmla="*/ 843802 w 5572125"/>
                <a:gd name="connsiteY18" fmla="*/ 251378 h 5295822"/>
                <a:gd name="connsiteX19" fmla="*/ 1075830 w 5572125"/>
                <a:gd name="connsiteY19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33400 w 5572125"/>
                <a:gd name="connsiteY13" fmla="*/ 4857672 h 5295822"/>
                <a:gd name="connsiteX14" fmla="*/ 847725 w 5572125"/>
                <a:gd name="connsiteY14" fmla="*/ 3990897 h 5295822"/>
                <a:gd name="connsiteX15" fmla="*/ 19050 w 5572125"/>
                <a:gd name="connsiteY15" fmla="*/ 3143172 h 5295822"/>
                <a:gd name="connsiteX16" fmla="*/ 0 w 5572125"/>
                <a:gd name="connsiteY16" fmla="*/ 2609772 h 5295822"/>
                <a:gd name="connsiteX17" fmla="*/ 714375 w 5572125"/>
                <a:gd name="connsiteY17" fmla="*/ 2095422 h 5295822"/>
                <a:gd name="connsiteX18" fmla="*/ 730494 w 5572125"/>
                <a:gd name="connsiteY18" fmla="*/ 1798605 h 5295822"/>
                <a:gd name="connsiteX19" fmla="*/ 843802 w 5572125"/>
                <a:gd name="connsiteY19" fmla="*/ 251378 h 5295822"/>
                <a:gd name="connsiteX20" fmla="*/ 1075830 w 5572125"/>
                <a:gd name="connsiteY20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33400 w 5572125"/>
                <a:gd name="connsiteY13" fmla="*/ 4857672 h 5295822"/>
                <a:gd name="connsiteX14" fmla="*/ 847725 w 5572125"/>
                <a:gd name="connsiteY14" fmla="*/ 3990897 h 5295822"/>
                <a:gd name="connsiteX15" fmla="*/ 19050 w 5572125"/>
                <a:gd name="connsiteY15" fmla="*/ 3143172 h 5295822"/>
                <a:gd name="connsiteX16" fmla="*/ 0 w 5572125"/>
                <a:gd name="connsiteY16" fmla="*/ 2609772 h 5295822"/>
                <a:gd name="connsiteX17" fmla="*/ 544411 w 5572125"/>
                <a:gd name="connsiteY17" fmla="*/ 2295990 h 5295822"/>
                <a:gd name="connsiteX18" fmla="*/ 730494 w 5572125"/>
                <a:gd name="connsiteY18" fmla="*/ 1798605 h 5295822"/>
                <a:gd name="connsiteX19" fmla="*/ 843802 w 5572125"/>
                <a:gd name="connsiteY19" fmla="*/ 251378 h 5295822"/>
                <a:gd name="connsiteX20" fmla="*/ 1075830 w 5572125"/>
                <a:gd name="connsiteY20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33400 w 5572125"/>
                <a:gd name="connsiteY13" fmla="*/ 4857672 h 5295822"/>
                <a:gd name="connsiteX14" fmla="*/ 688003 w 5572125"/>
                <a:gd name="connsiteY14" fmla="*/ 4391646 h 5295822"/>
                <a:gd name="connsiteX15" fmla="*/ 847725 w 5572125"/>
                <a:gd name="connsiteY15" fmla="*/ 3990897 h 5295822"/>
                <a:gd name="connsiteX16" fmla="*/ 19050 w 5572125"/>
                <a:gd name="connsiteY16" fmla="*/ 3143172 h 5295822"/>
                <a:gd name="connsiteX17" fmla="*/ 0 w 5572125"/>
                <a:gd name="connsiteY17" fmla="*/ 2609772 h 5295822"/>
                <a:gd name="connsiteX18" fmla="*/ 544411 w 5572125"/>
                <a:gd name="connsiteY18" fmla="*/ 2295990 h 5295822"/>
                <a:gd name="connsiteX19" fmla="*/ 730494 w 5572125"/>
                <a:gd name="connsiteY19" fmla="*/ 1798605 h 5295822"/>
                <a:gd name="connsiteX20" fmla="*/ 843802 w 5572125"/>
                <a:gd name="connsiteY20" fmla="*/ 251378 h 5295822"/>
                <a:gd name="connsiteX21" fmla="*/ 1075830 w 5572125"/>
                <a:gd name="connsiteY21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33400 w 5572125"/>
                <a:gd name="connsiteY13" fmla="*/ 4857672 h 5295822"/>
                <a:gd name="connsiteX14" fmla="*/ 688003 w 5572125"/>
                <a:gd name="connsiteY14" fmla="*/ 4391646 h 5295822"/>
                <a:gd name="connsiteX15" fmla="*/ 635271 w 5572125"/>
                <a:gd name="connsiteY15" fmla="*/ 3661394 h 5295822"/>
                <a:gd name="connsiteX16" fmla="*/ 19050 w 5572125"/>
                <a:gd name="connsiteY16" fmla="*/ 3143172 h 5295822"/>
                <a:gd name="connsiteX17" fmla="*/ 0 w 5572125"/>
                <a:gd name="connsiteY17" fmla="*/ 2609772 h 5295822"/>
                <a:gd name="connsiteX18" fmla="*/ 544411 w 5572125"/>
                <a:gd name="connsiteY18" fmla="*/ 2295990 h 5295822"/>
                <a:gd name="connsiteX19" fmla="*/ 730494 w 5572125"/>
                <a:gd name="connsiteY19" fmla="*/ 1798605 h 5295822"/>
                <a:gd name="connsiteX20" fmla="*/ 843802 w 5572125"/>
                <a:gd name="connsiteY20" fmla="*/ 251378 h 5295822"/>
                <a:gd name="connsiteX21" fmla="*/ 1075830 w 5572125"/>
                <a:gd name="connsiteY21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33400 w 5572125"/>
                <a:gd name="connsiteY13" fmla="*/ 4857672 h 5295822"/>
                <a:gd name="connsiteX14" fmla="*/ 829639 w 5572125"/>
                <a:gd name="connsiteY14" fmla="*/ 4234058 h 5295822"/>
                <a:gd name="connsiteX15" fmla="*/ 635271 w 5572125"/>
                <a:gd name="connsiteY15" fmla="*/ 3661394 h 5295822"/>
                <a:gd name="connsiteX16" fmla="*/ 19050 w 5572125"/>
                <a:gd name="connsiteY16" fmla="*/ 3143172 h 5295822"/>
                <a:gd name="connsiteX17" fmla="*/ 0 w 5572125"/>
                <a:gd name="connsiteY17" fmla="*/ 2609772 h 5295822"/>
                <a:gd name="connsiteX18" fmla="*/ 544411 w 5572125"/>
                <a:gd name="connsiteY18" fmla="*/ 2295990 h 5295822"/>
                <a:gd name="connsiteX19" fmla="*/ 730494 w 5572125"/>
                <a:gd name="connsiteY19" fmla="*/ 1798605 h 5295822"/>
                <a:gd name="connsiteX20" fmla="*/ 843802 w 5572125"/>
                <a:gd name="connsiteY20" fmla="*/ 251378 h 5295822"/>
                <a:gd name="connsiteX21" fmla="*/ 1075830 w 5572125"/>
                <a:gd name="connsiteY21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33400 w 5572125"/>
                <a:gd name="connsiteY13" fmla="*/ 4857672 h 5295822"/>
                <a:gd name="connsiteX14" fmla="*/ 787148 w 5572125"/>
                <a:gd name="connsiteY14" fmla="*/ 4205405 h 5295822"/>
                <a:gd name="connsiteX15" fmla="*/ 635271 w 5572125"/>
                <a:gd name="connsiteY15" fmla="*/ 3661394 h 5295822"/>
                <a:gd name="connsiteX16" fmla="*/ 19050 w 5572125"/>
                <a:gd name="connsiteY16" fmla="*/ 3143172 h 5295822"/>
                <a:gd name="connsiteX17" fmla="*/ 0 w 5572125"/>
                <a:gd name="connsiteY17" fmla="*/ 2609772 h 5295822"/>
                <a:gd name="connsiteX18" fmla="*/ 544411 w 5572125"/>
                <a:gd name="connsiteY18" fmla="*/ 2295990 h 5295822"/>
                <a:gd name="connsiteX19" fmla="*/ 730494 w 5572125"/>
                <a:gd name="connsiteY19" fmla="*/ 1798605 h 5295822"/>
                <a:gd name="connsiteX20" fmla="*/ 843802 w 5572125"/>
                <a:gd name="connsiteY20" fmla="*/ 251378 h 5295822"/>
                <a:gd name="connsiteX21" fmla="*/ 1075830 w 5572125"/>
                <a:gd name="connsiteY21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744659 w 5572125"/>
                <a:gd name="connsiteY13" fmla="*/ 4893063 h 5295822"/>
                <a:gd name="connsiteX14" fmla="*/ 533400 w 5572125"/>
                <a:gd name="connsiteY14" fmla="*/ 4857672 h 5295822"/>
                <a:gd name="connsiteX15" fmla="*/ 787148 w 5572125"/>
                <a:gd name="connsiteY15" fmla="*/ 4205405 h 5295822"/>
                <a:gd name="connsiteX16" fmla="*/ 635271 w 5572125"/>
                <a:gd name="connsiteY16" fmla="*/ 3661394 h 5295822"/>
                <a:gd name="connsiteX17" fmla="*/ 19050 w 5572125"/>
                <a:gd name="connsiteY17" fmla="*/ 3143172 h 5295822"/>
                <a:gd name="connsiteX18" fmla="*/ 0 w 5572125"/>
                <a:gd name="connsiteY18" fmla="*/ 2609772 h 5295822"/>
                <a:gd name="connsiteX19" fmla="*/ 544411 w 5572125"/>
                <a:gd name="connsiteY19" fmla="*/ 2295990 h 5295822"/>
                <a:gd name="connsiteX20" fmla="*/ 730494 w 5572125"/>
                <a:gd name="connsiteY20" fmla="*/ 1798605 h 5295822"/>
                <a:gd name="connsiteX21" fmla="*/ 843802 w 5572125"/>
                <a:gd name="connsiteY21" fmla="*/ 251378 h 5295822"/>
                <a:gd name="connsiteX22" fmla="*/ 1075830 w 5572125"/>
                <a:gd name="connsiteY22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74695 w 5572125"/>
                <a:gd name="connsiteY13" fmla="*/ 4964694 h 5295822"/>
                <a:gd name="connsiteX14" fmla="*/ 533400 w 5572125"/>
                <a:gd name="connsiteY14" fmla="*/ 4857672 h 5295822"/>
                <a:gd name="connsiteX15" fmla="*/ 787148 w 5572125"/>
                <a:gd name="connsiteY15" fmla="*/ 4205405 h 5295822"/>
                <a:gd name="connsiteX16" fmla="*/ 635271 w 5572125"/>
                <a:gd name="connsiteY16" fmla="*/ 3661394 h 5295822"/>
                <a:gd name="connsiteX17" fmla="*/ 19050 w 5572125"/>
                <a:gd name="connsiteY17" fmla="*/ 3143172 h 5295822"/>
                <a:gd name="connsiteX18" fmla="*/ 0 w 5572125"/>
                <a:gd name="connsiteY18" fmla="*/ 2609772 h 5295822"/>
                <a:gd name="connsiteX19" fmla="*/ 544411 w 5572125"/>
                <a:gd name="connsiteY19" fmla="*/ 2295990 h 5295822"/>
                <a:gd name="connsiteX20" fmla="*/ 730494 w 5572125"/>
                <a:gd name="connsiteY20" fmla="*/ 1798605 h 5295822"/>
                <a:gd name="connsiteX21" fmla="*/ 843802 w 5572125"/>
                <a:gd name="connsiteY21" fmla="*/ 251378 h 5295822"/>
                <a:gd name="connsiteX22" fmla="*/ 1075830 w 5572125"/>
                <a:gd name="connsiteY22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74695 w 5572125"/>
                <a:gd name="connsiteY13" fmla="*/ 4964694 h 5295822"/>
                <a:gd name="connsiteX14" fmla="*/ 575891 w 5572125"/>
                <a:gd name="connsiteY14" fmla="*/ 4485190 h 5295822"/>
                <a:gd name="connsiteX15" fmla="*/ 787148 w 5572125"/>
                <a:gd name="connsiteY15" fmla="*/ 4205405 h 5295822"/>
                <a:gd name="connsiteX16" fmla="*/ 635271 w 5572125"/>
                <a:gd name="connsiteY16" fmla="*/ 3661394 h 5295822"/>
                <a:gd name="connsiteX17" fmla="*/ 19050 w 5572125"/>
                <a:gd name="connsiteY17" fmla="*/ 3143172 h 5295822"/>
                <a:gd name="connsiteX18" fmla="*/ 0 w 5572125"/>
                <a:gd name="connsiteY18" fmla="*/ 2609772 h 5295822"/>
                <a:gd name="connsiteX19" fmla="*/ 544411 w 5572125"/>
                <a:gd name="connsiteY19" fmla="*/ 2295990 h 5295822"/>
                <a:gd name="connsiteX20" fmla="*/ 730494 w 5572125"/>
                <a:gd name="connsiteY20" fmla="*/ 1798605 h 5295822"/>
                <a:gd name="connsiteX21" fmla="*/ 843802 w 5572125"/>
                <a:gd name="connsiteY21" fmla="*/ 251378 h 5295822"/>
                <a:gd name="connsiteX22" fmla="*/ 1075830 w 5572125"/>
                <a:gd name="connsiteY22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74695 w 5572125"/>
                <a:gd name="connsiteY13" fmla="*/ 4964694 h 5295822"/>
                <a:gd name="connsiteX14" fmla="*/ 547563 w 5572125"/>
                <a:gd name="connsiteY14" fmla="*/ 4542495 h 5295822"/>
                <a:gd name="connsiteX15" fmla="*/ 787148 w 5572125"/>
                <a:gd name="connsiteY15" fmla="*/ 4205405 h 5295822"/>
                <a:gd name="connsiteX16" fmla="*/ 635271 w 5572125"/>
                <a:gd name="connsiteY16" fmla="*/ 3661394 h 5295822"/>
                <a:gd name="connsiteX17" fmla="*/ 19050 w 5572125"/>
                <a:gd name="connsiteY17" fmla="*/ 3143172 h 5295822"/>
                <a:gd name="connsiteX18" fmla="*/ 0 w 5572125"/>
                <a:gd name="connsiteY18" fmla="*/ 2609772 h 5295822"/>
                <a:gd name="connsiteX19" fmla="*/ 544411 w 5572125"/>
                <a:gd name="connsiteY19" fmla="*/ 2295990 h 5295822"/>
                <a:gd name="connsiteX20" fmla="*/ 730494 w 5572125"/>
                <a:gd name="connsiteY20" fmla="*/ 1798605 h 5295822"/>
                <a:gd name="connsiteX21" fmla="*/ 843802 w 5572125"/>
                <a:gd name="connsiteY21" fmla="*/ 251378 h 5295822"/>
                <a:gd name="connsiteX22" fmla="*/ 1075830 w 5572125"/>
                <a:gd name="connsiteY22" fmla="*/ 0 h 5295822"/>
                <a:gd name="connsiteX0" fmla="*/ 1075830 w 5572125"/>
                <a:gd name="connsiteY0" fmla="*/ 0 h 5295822"/>
                <a:gd name="connsiteX1" fmla="*/ 1733550 w 5572125"/>
                <a:gd name="connsiteY1" fmla="*/ 38022 h 5295822"/>
                <a:gd name="connsiteX2" fmla="*/ 2409825 w 5572125"/>
                <a:gd name="connsiteY2" fmla="*/ 266622 h 5295822"/>
                <a:gd name="connsiteX3" fmla="*/ 2809875 w 5572125"/>
                <a:gd name="connsiteY3" fmla="*/ 942897 h 5295822"/>
                <a:gd name="connsiteX4" fmla="*/ 2962275 w 5572125"/>
                <a:gd name="connsiteY4" fmla="*/ 1933497 h 5295822"/>
                <a:gd name="connsiteX5" fmla="*/ 3286125 w 5572125"/>
                <a:gd name="connsiteY5" fmla="*/ 2590722 h 5295822"/>
                <a:gd name="connsiteX6" fmla="*/ 4457700 w 5572125"/>
                <a:gd name="connsiteY6" fmla="*/ 2838372 h 5295822"/>
                <a:gd name="connsiteX7" fmla="*/ 5572125 w 5572125"/>
                <a:gd name="connsiteY7" fmla="*/ 3638472 h 5295822"/>
                <a:gd name="connsiteX8" fmla="*/ 5457825 w 5572125"/>
                <a:gd name="connsiteY8" fmla="*/ 4076622 h 5295822"/>
                <a:gd name="connsiteX9" fmla="*/ 4762500 w 5572125"/>
                <a:gd name="connsiteY9" fmla="*/ 4457622 h 5295822"/>
                <a:gd name="connsiteX10" fmla="*/ 3829050 w 5572125"/>
                <a:gd name="connsiteY10" fmla="*/ 4800522 h 5295822"/>
                <a:gd name="connsiteX11" fmla="*/ 2800350 w 5572125"/>
                <a:gd name="connsiteY11" fmla="*/ 5295822 h 5295822"/>
                <a:gd name="connsiteX12" fmla="*/ 1695450 w 5572125"/>
                <a:gd name="connsiteY12" fmla="*/ 5105322 h 5295822"/>
                <a:gd name="connsiteX13" fmla="*/ 518041 w 5572125"/>
                <a:gd name="connsiteY13" fmla="*/ 4979020 h 5295822"/>
                <a:gd name="connsiteX14" fmla="*/ 547563 w 5572125"/>
                <a:gd name="connsiteY14" fmla="*/ 4542495 h 5295822"/>
                <a:gd name="connsiteX15" fmla="*/ 787148 w 5572125"/>
                <a:gd name="connsiteY15" fmla="*/ 4205405 h 5295822"/>
                <a:gd name="connsiteX16" fmla="*/ 635271 w 5572125"/>
                <a:gd name="connsiteY16" fmla="*/ 3661394 h 5295822"/>
                <a:gd name="connsiteX17" fmla="*/ 19050 w 5572125"/>
                <a:gd name="connsiteY17" fmla="*/ 3143172 h 5295822"/>
                <a:gd name="connsiteX18" fmla="*/ 0 w 5572125"/>
                <a:gd name="connsiteY18" fmla="*/ 2609772 h 5295822"/>
                <a:gd name="connsiteX19" fmla="*/ 544411 w 5572125"/>
                <a:gd name="connsiteY19" fmla="*/ 2295990 h 5295822"/>
                <a:gd name="connsiteX20" fmla="*/ 730494 w 5572125"/>
                <a:gd name="connsiteY20" fmla="*/ 1798605 h 5295822"/>
                <a:gd name="connsiteX21" fmla="*/ 843802 w 5572125"/>
                <a:gd name="connsiteY21" fmla="*/ 251378 h 5295822"/>
                <a:gd name="connsiteX22" fmla="*/ 1075830 w 5572125"/>
                <a:gd name="connsiteY22" fmla="*/ 0 h 5295822"/>
                <a:gd name="connsiteX0" fmla="*/ 1075830 w 5628780"/>
                <a:gd name="connsiteY0" fmla="*/ 0 h 5295822"/>
                <a:gd name="connsiteX1" fmla="*/ 1733550 w 5628780"/>
                <a:gd name="connsiteY1" fmla="*/ 38022 h 5295822"/>
                <a:gd name="connsiteX2" fmla="*/ 2409825 w 5628780"/>
                <a:gd name="connsiteY2" fmla="*/ 266622 h 5295822"/>
                <a:gd name="connsiteX3" fmla="*/ 2809875 w 5628780"/>
                <a:gd name="connsiteY3" fmla="*/ 942897 h 5295822"/>
                <a:gd name="connsiteX4" fmla="*/ 2962275 w 5628780"/>
                <a:gd name="connsiteY4" fmla="*/ 1933497 h 5295822"/>
                <a:gd name="connsiteX5" fmla="*/ 3286125 w 5628780"/>
                <a:gd name="connsiteY5" fmla="*/ 2590722 h 5295822"/>
                <a:gd name="connsiteX6" fmla="*/ 4457700 w 5628780"/>
                <a:gd name="connsiteY6" fmla="*/ 2838372 h 5295822"/>
                <a:gd name="connsiteX7" fmla="*/ 5628780 w 5628780"/>
                <a:gd name="connsiteY7" fmla="*/ 3566841 h 5295822"/>
                <a:gd name="connsiteX8" fmla="*/ 5457825 w 5628780"/>
                <a:gd name="connsiteY8" fmla="*/ 4076622 h 5295822"/>
                <a:gd name="connsiteX9" fmla="*/ 4762500 w 5628780"/>
                <a:gd name="connsiteY9" fmla="*/ 4457622 h 5295822"/>
                <a:gd name="connsiteX10" fmla="*/ 3829050 w 5628780"/>
                <a:gd name="connsiteY10" fmla="*/ 4800522 h 5295822"/>
                <a:gd name="connsiteX11" fmla="*/ 2800350 w 5628780"/>
                <a:gd name="connsiteY11" fmla="*/ 5295822 h 5295822"/>
                <a:gd name="connsiteX12" fmla="*/ 1695450 w 5628780"/>
                <a:gd name="connsiteY12" fmla="*/ 5105322 h 5295822"/>
                <a:gd name="connsiteX13" fmla="*/ 518041 w 5628780"/>
                <a:gd name="connsiteY13" fmla="*/ 4979020 h 5295822"/>
                <a:gd name="connsiteX14" fmla="*/ 547563 w 5628780"/>
                <a:gd name="connsiteY14" fmla="*/ 4542495 h 5295822"/>
                <a:gd name="connsiteX15" fmla="*/ 787148 w 5628780"/>
                <a:gd name="connsiteY15" fmla="*/ 4205405 h 5295822"/>
                <a:gd name="connsiteX16" fmla="*/ 635271 w 5628780"/>
                <a:gd name="connsiteY16" fmla="*/ 3661394 h 5295822"/>
                <a:gd name="connsiteX17" fmla="*/ 19050 w 5628780"/>
                <a:gd name="connsiteY17" fmla="*/ 3143172 h 5295822"/>
                <a:gd name="connsiteX18" fmla="*/ 0 w 5628780"/>
                <a:gd name="connsiteY18" fmla="*/ 2609772 h 5295822"/>
                <a:gd name="connsiteX19" fmla="*/ 544411 w 5628780"/>
                <a:gd name="connsiteY19" fmla="*/ 2295990 h 5295822"/>
                <a:gd name="connsiteX20" fmla="*/ 730494 w 5628780"/>
                <a:gd name="connsiteY20" fmla="*/ 1798605 h 5295822"/>
                <a:gd name="connsiteX21" fmla="*/ 843802 w 5628780"/>
                <a:gd name="connsiteY21" fmla="*/ 251378 h 5295822"/>
                <a:gd name="connsiteX22" fmla="*/ 1075830 w 5628780"/>
                <a:gd name="connsiteY22" fmla="*/ 0 h 5295822"/>
                <a:gd name="connsiteX0" fmla="*/ 1075830 w 5628780"/>
                <a:gd name="connsiteY0" fmla="*/ 0 h 5295822"/>
                <a:gd name="connsiteX1" fmla="*/ 1733550 w 5628780"/>
                <a:gd name="connsiteY1" fmla="*/ 38022 h 5295822"/>
                <a:gd name="connsiteX2" fmla="*/ 2409825 w 5628780"/>
                <a:gd name="connsiteY2" fmla="*/ 266622 h 5295822"/>
                <a:gd name="connsiteX3" fmla="*/ 2809875 w 5628780"/>
                <a:gd name="connsiteY3" fmla="*/ 942897 h 5295822"/>
                <a:gd name="connsiteX4" fmla="*/ 2962275 w 5628780"/>
                <a:gd name="connsiteY4" fmla="*/ 1933497 h 5295822"/>
                <a:gd name="connsiteX5" fmla="*/ 3286125 w 5628780"/>
                <a:gd name="connsiteY5" fmla="*/ 2590722 h 5295822"/>
                <a:gd name="connsiteX6" fmla="*/ 4457700 w 5628780"/>
                <a:gd name="connsiteY6" fmla="*/ 2838372 h 5295822"/>
                <a:gd name="connsiteX7" fmla="*/ 5628780 w 5628780"/>
                <a:gd name="connsiteY7" fmla="*/ 3566841 h 5295822"/>
                <a:gd name="connsiteX8" fmla="*/ 5457825 w 5628780"/>
                <a:gd name="connsiteY8" fmla="*/ 4076622 h 5295822"/>
                <a:gd name="connsiteX9" fmla="*/ 4804991 w 5628780"/>
                <a:gd name="connsiteY9" fmla="*/ 4529254 h 5295822"/>
                <a:gd name="connsiteX10" fmla="*/ 3829050 w 5628780"/>
                <a:gd name="connsiteY10" fmla="*/ 4800522 h 5295822"/>
                <a:gd name="connsiteX11" fmla="*/ 2800350 w 5628780"/>
                <a:gd name="connsiteY11" fmla="*/ 5295822 h 5295822"/>
                <a:gd name="connsiteX12" fmla="*/ 1695450 w 5628780"/>
                <a:gd name="connsiteY12" fmla="*/ 5105322 h 5295822"/>
                <a:gd name="connsiteX13" fmla="*/ 518041 w 5628780"/>
                <a:gd name="connsiteY13" fmla="*/ 4979020 h 5295822"/>
                <a:gd name="connsiteX14" fmla="*/ 547563 w 5628780"/>
                <a:gd name="connsiteY14" fmla="*/ 4542495 h 5295822"/>
                <a:gd name="connsiteX15" fmla="*/ 787148 w 5628780"/>
                <a:gd name="connsiteY15" fmla="*/ 4205405 h 5295822"/>
                <a:gd name="connsiteX16" fmla="*/ 635271 w 5628780"/>
                <a:gd name="connsiteY16" fmla="*/ 3661394 h 5295822"/>
                <a:gd name="connsiteX17" fmla="*/ 19050 w 5628780"/>
                <a:gd name="connsiteY17" fmla="*/ 3143172 h 5295822"/>
                <a:gd name="connsiteX18" fmla="*/ 0 w 5628780"/>
                <a:gd name="connsiteY18" fmla="*/ 2609772 h 5295822"/>
                <a:gd name="connsiteX19" fmla="*/ 544411 w 5628780"/>
                <a:gd name="connsiteY19" fmla="*/ 2295990 h 5295822"/>
                <a:gd name="connsiteX20" fmla="*/ 730494 w 5628780"/>
                <a:gd name="connsiteY20" fmla="*/ 1798605 h 5295822"/>
                <a:gd name="connsiteX21" fmla="*/ 843802 w 5628780"/>
                <a:gd name="connsiteY21" fmla="*/ 251378 h 5295822"/>
                <a:gd name="connsiteX22" fmla="*/ 1075830 w 5628780"/>
                <a:gd name="connsiteY22" fmla="*/ 0 h 5295822"/>
                <a:gd name="connsiteX0" fmla="*/ 1075830 w 5628780"/>
                <a:gd name="connsiteY0" fmla="*/ 0 h 5295822"/>
                <a:gd name="connsiteX1" fmla="*/ 1733550 w 5628780"/>
                <a:gd name="connsiteY1" fmla="*/ 38022 h 5295822"/>
                <a:gd name="connsiteX2" fmla="*/ 2409825 w 5628780"/>
                <a:gd name="connsiteY2" fmla="*/ 266622 h 5295822"/>
                <a:gd name="connsiteX3" fmla="*/ 2809875 w 5628780"/>
                <a:gd name="connsiteY3" fmla="*/ 942897 h 5295822"/>
                <a:gd name="connsiteX4" fmla="*/ 2962275 w 5628780"/>
                <a:gd name="connsiteY4" fmla="*/ 1933497 h 5295822"/>
                <a:gd name="connsiteX5" fmla="*/ 3328616 w 5628780"/>
                <a:gd name="connsiteY5" fmla="*/ 2490438 h 5295822"/>
                <a:gd name="connsiteX6" fmla="*/ 4457700 w 5628780"/>
                <a:gd name="connsiteY6" fmla="*/ 2838372 h 5295822"/>
                <a:gd name="connsiteX7" fmla="*/ 5628780 w 5628780"/>
                <a:gd name="connsiteY7" fmla="*/ 3566841 h 5295822"/>
                <a:gd name="connsiteX8" fmla="*/ 5457825 w 5628780"/>
                <a:gd name="connsiteY8" fmla="*/ 4076622 h 5295822"/>
                <a:gd name="connsiteX9" fmla="*/ 4804991 w 5628780"/>
                <a:gd name="connsiteY9" fmla="*/ 4529254 h 5295822"/>
                <a:gd name="connsiteX10" fmla="*/ 3829050 w 5628780"/>
                <a:gd name="connsiteY10" fmla="*/ 4800522 h 5295822"/>
                <a:gd name="connsiteX11" fmla="*/ 2800350 w 5628780"/>
                <a:gd name="connsiteY11" fmla="*/ 5295822 h 5295822"/>
                <a:gd name="connsiteX12" fmla="*/ 1695450 w 5628780"/>
                <a:gd name="connsiteY12" fmla="*/ 5105322 h 5295822"/>
                <a:gd name="connsiteX13" fmla="*/ 518041 w 5628780"/>
                <a:gd name="connsiteY13" fmla="*/ 4979020 h 5295822"/>
                <a:gd name="connsiteX14" fmla="*/ 547563 w 5628780"/>
                <a:gd name="connsiteY14" fmla="*/ 4542495 h 5295822"/>
                <a:gd name="connsiteX15" fmla="*/ 787148 w 5628780"/>
                <a:gd name="connsiteY15" fmla="*/ 4205405 h 5295822"/>
                <a:gd name="connsiteX16" fmla="*/ 635271 w 5628780"/>
                <a:gd name="connsiteY16" fmla="*/ 3661394 h 5295822"/>
                <a:gd name="connsiteX17" fmla="*/ 19050 w 5628780"/>
                <a:gd name="connsiteY17" fmla="*/ 3143172 h 5295822"/>
                <a:gd name="connsiteX18" fmla="*/ 0 w 5628780"/>
                <a:gd name="connsiteY18" fmla="*/ 2609772 h 5295822"/>
                <a:gd name="connsiteX19" fmla="*/ 544411 w 5628780"/>
                <a:gd name="connsiteY19" fmla="*/ 2295990 h 5295822"/>
                <a:gd name="connsiteX20" fmla="*/ 730494 w 5628780"/>
                <a:gd name="connsiteY20" fmla="*/ 1798605 h 5295822"/>
                <a:gd name="connsiteX21" fmla="*/ 843802 w 5628780"/>
                <a:gd name="connsiteY21" fmla="*/ 251378 h 5295822"/>
                <a:gd name="connsiteX22" fmla="*/ 1075830 w 5628780"/>
                <a:gd name="connsiteY22" fmla="*/ 0 h 5295822"/>
                <a:gd name="connsiteX0" fmla="*/ 1075830 w 5628780"/>
                <a:gd name="connsiteY0" fmla="*/ 0 h 5295822"/>
                <a:gd name="connsiteX1" fmla="*/ 1733550 w 5628780"/>
                <a:gd name="connsiteY1" fmla="*/ 38022 h 5295822"/>
                <a:gd name="connsiteX2" fmla="*/ 2381498 w 5628780"/>
                <a:gd name="connsiteY2" fmla="*/ 209317 h 5295822"/>
                <a:gd name="connsiteX3" fmla="*/ 2809875 w 5628780"/>
                <a:gd name="connsiteY3" fmla="*/ 942897 h 5295822"/>
                <a:gd name="connsiteX4" fmla="*/ 2962275 w 5628780"/>
                <a:gd name="connsiteY4" fmla="*/ 1933497 h 5295822"/>
                <a:gd name="connsiteX5" fmla="*/ 3328616 w 5628780"/>
                <a:gd name="connsiteY5" fmla="*/ 2490438 h 5295822"/>
                <a:gd name="connsiteX6" fmla="*/ 4457700 w 5628780"/>
                <a:gd name="connsiteY6" fmla="*/ 2838372 h 5295822"/>
                <a:gd name="connsiteX7" fmla="*/ 5628780 w 5628780"/>
                <a:gd name="connsiteY7" fmla="*/ 3566841 h 5295822"/>
                <a:gd name="connsiteX8" fmla="*/ 5457825 w 5628780"/>
                <a:gd name="connsiteY8" fmla="*/ 4076622 h 5295822"/>
                <a:gd name="connsiteX9" fmla="*/ 4804991 w 5628780"/>
                <a:gd name="connsiteY9" fmla="*/ 4529254 h 5295822"/>
                <a:gd name="connsiteX10" fmla="*/ 3829050 w 5628780"/>
                <a:gd name="connsiteY10" fmla="*/ 4800522 h 5295822"/>
                <a:gd name="connsiteX11" fmla="*/ 2800350 w 5628780"/>
                <a:gd name="connsiteY11" fmla="*/ 5295822 h 5295822"/>
                <a:gd name="connsiteX12" fmla="*/ 1695450 w 5628780"/>
                <a:gd name="connsiteY12" fmla="*/ 5105322 h 5295822"/>
                <a:gd name="connsiteX13" fmla="*/ 518041 w 5628780"/>
                <a:gd name="connsiteY13" fmla="*/ 4979020 h 5295822"/>
                <a:gd name="connsiteX14" fmla="*/ 547563 w 5628780"/>
                <a:gd name="connsiteY14" fmla="*/ 4542495 h 5295822"/>
                <a:gd name="connsiteX15" fmla="*/ 787148 w 5628780"/>
                <a:gd name="connsiteY15" fmla="*/ 4205405 h 5295822"/>
                <a:gd name="connsiteX16" fmla="*/ 635271 w 5628780"/>
                <a:gd name="connsiteY16" fmla="*/ 3661394 h 5295822"/>
                <a:gd name="connsiteX17" fmla="*/ 19050 w 5628780"/>
                <a:gd name="connsiteY17" fmla="*/ 3143172 h 5295822"/>
                <a:gd name="connsiteX18" fmla="*/ 0 w 5628780"/>
                <a:gd name="connsiteY18" fmla="*/ 2609772 h 5295822"/>
                <a:gd name="connsiteX19" fmla="*/ 544411 w 5628780"/>
                <a:gd name="connsiteY19" fmla="*/ 2295990 h 5295822"/>
                <a:gd name="connsiteX20" fmla="*/ 730494 w 5628780"/>
                <a:gd name="connsiteY20" fmla="*/ 1798605 h 5295822"/>
                <a:gd name="connsiteX21" fmla="*/ 843802 w 5628780"/>
                <a:gd name="connsiteY21" fmla="*/ 251378 h 5295822"/>
                <a:gd name="connsiteX22" fmla="*/ 1075830 w 5628780"/>
                <a:gd name="connsiteY22" fmla="*/ 0 h 5295822"/>
                <a:gd name="connsiteX0" fmla="*/ 1099271 w 5652221"/>
                <a:gd name="connsiteY0" fmla="*/ 0 h 5295822"/>
                <a:gd name="connsiteX1" fmla="*/ 1756991 w 5652221"/>
                <a:gd name="connsiteY1" fmla="*/ 38022 h 5295822"/>
                <a:gd name="connsiteX2" fmla="*/ 2404939 w 5652221"/>
                <a:gd name="connsiteY2" fmla="*/ 209317 h 5295822"/>
                <a:gd name="connsiteX3" fmla="*/ 2833316 w 5652221"/>
                <a:gd name="connsiteY3" fmla="*/ 942897 h 5295822"/>
                <a:gd name="connsiteX4" fmla="*/ 2985716 w 5652221"/>
                <a:gd name="connsiteY4" fmla="*/ 1933497 h 5295822"/>
                <a:gd name="connsiteX5" fmla="*/ 3352057 w 5652221"/>
                <a:gd name="connsiteY5" fmla="*/ 2490438 h 5295822"/>
                <a:gd name="connsiteX6" fmla="*/ 4481141 w 5652221"/>
                <a:gd name="connsiteY6" fmla="*/ 2838372 h 5295822"/>
                <a:gd name="connsiteX7" fmla="*/ 5652221 w 5652221"/>
                <a:gd name="connsiteY7" fmla="*/ 3566841 h 5295822"/>
                <a:gd name="connsiteX8" fmla="*/ 5481266 w 5652221"/>
                <a:gd name="connsiteY8" fmla="*/ 4076622 h 5295822"/>
                <a:gd name="connsiteX9" fmla="*/ 4828432 w 5652221"/>
                <a:gd name="connsiteY9" fmla="*/ 4529254 h 5295822"/>
                <a:gd name="connsiteX10" fmla="*/ 3852491 w 5652221"/>
                <a:gd name="connsiteY10" fmla="*/ 4800522 h 5295822"/>
                <a:gd name="connsiteX11" fmla="*/ 2823791 w 5652221"/>
                <a:gd name="connsiteY11" fmla="*/ 5295822 h 5295822"/>
                <a:gd name="connsiteX12" fmla="*/ 1718891 w 5652221"/>
                <a:gd name="connsiteY12" fmla="*/ 5105322 h 5295822"/>
                <a:gd name="connsiteX13" fmla="*/ 541482 w 5652221"/>
                <a:gd name="connsiteY13" fmla="*/ 4979020 h 5295822"/>
                <a:gd name="connsiteX14" fmla="*/ 571004 w 5652221"/>
                <a:gd name="connsiteY14" fmla="*/ 4542495 h 5295822"/>
                <a:gd name="connsiteX15" fmla="*/ 810589 w 5652221"/>
                <a:gd name="connsiteY15" fmla="*/ 4205405 h 5295822"/>
                <a:gd name="connsiteX16" fmla="*/ 658712 w 5652221"/>
                <a:gd name="connsiteY16" fmla="*/ 3661394 h 5295822"/>
                <a:gd name="connsiteX17" fmla="*/ 0 w 5652221"/>
                <a:gd name="connsiteY17" fmla="*/ 3014236 h 5295822"/>
                <a:gd name="connsiteX18" fmla="*/ 23441 w 5652221"/>
                <a:gd name="connsiteY18" fmla="*/ 2609772 h 5295822"/>
                <a:gd name="connsiteX19" fmla="*/ 567852 w 5652221"/>
                <a:gd name="connsiteY19" fmla="*/ 2295990 h 5295822"/>
                <a:gd name="connsiteX20" fmla="*/ 753935 w 5652221"/>
                <a:gd name="connsiteY20" fmla="*/ 1798605 h 5295822"/>
                <a:gd name="connsiteX21" fmla="*/ 867243 w 5652221"/>
                <a:gd name="connsiteY21" fmla="*/ 251378 h 5295822"/>
                <a:gd name="connsiteX22" fmla="*/ 1099271 w 5652221"/>
                <a:gd name="connsiteY22" fmla="*/ 0 h 5295822"/>
                <a:gd name="connsiteX0" fmla="*/ 1099271 w 5652221"/>
                <a:gd name="connsiteY0" fmla="*/ 0 h 5295822"/>
                <a:gd name="connsiteX1" fmla="*/ 1756991 w 5652221"/>
                <a:gd name="connsiteY1" fmla="*/ 38022 h 5295822"/>
                <a:gd name="connsiteX2" fmla="*/ 2404939 w 5652221"/>
                <a:gd name="connsiteY2" fmla="*/ 209317 h 5295822"/>
                <a:gd name="connsiteX3" fmla="*/ 2833316 w 5652221"/>
                <a:gd name="connsiteY3" fmla="*/ 942897 h 5295822"/>
                <a:gd name="connsiteX4" fmla="*/ 2985716 w 5652221"/>
                <a:gd name="connsiteY4" fmla="*/ 1933497 h 5295822"/>
                <a:gd name="connsiteX5" fmla="*/ 3352057 w 5652221"/>
                <a:gd name="connsiteY5" fmla="*/ 2490438 h 5295822"/>
                <a:gd name="connsiteX6" fmla="*/ 4481141 w 5652221"/>
                <a:gd name="connsiteY6" fmla="*/ 2838372 h 5295822"/>
                <a:gd name="connsiteX7" fmla="*/ 5652221 w 5652221"/>
                <a:gd name="connsiteY7" fmla="*/ 3566841 h 5295822"/>
                <a:gd name="connsiteX8" fmla="*/ 5481266 w 5652221"/>
                <a:gd name="connsiteY8" fmla="*/ 4076622 h 5295822"/>
                <a:gd name="connsiteX9" fmla="*/ 4828432 w 5652221"/>
                <a:gd name="connsiteY9" fmla="*/ 4529254 h 5295822"/>
                <a:gd name="connsiteX10" fmla="*/ 3852491 w 5652221"/>
                <a:gd name="connsiteY10" fmla="*/ 4800522 h 5295822"/>
                <a:gd name="connsiteX11" fmla="*/ 2823791 w 5652221"/>
                <a:gd name="connsiteY11" fmla="*/ 5295822 h 5295822"/>
                <a:gd name="connsiteX12" fmla="*/ 1718891 w 5652221"/>
                <a:gd name="connsiteY12" fmla="*/ 5105322 h 5295822"/>
                <a:gd name="connsiteX13" fmla="*/ 541482 w 5652221"/>
                <a:gd name="connsiteY13" fmla="*/ 4979020 h 5295822"/>
                <a:gd name="connsiteX14" fmla="*/ 571004 w 5652221"/>
                <a:gd name="connsiteY14" fmla="*/ 4542495 h 5295822"/>
                <a:gd name="connsiteX15" fmla="*/ 810589 w 5652221"/>
                <a:gd name="connsiteY15" fmla="*/ 4205405 h 5295822"/>
                <a:gd name="connsiteX16" fmla="*/ 658712 w 5652221"/>
                <a:gd name="connsiteY16" fmla="*/ 3661394 h 5295822"/>
                <a:gd name="connsiteX17" fmla="*/ 0 w 5652221"/>
                <a:gd name="connsiteY17" fmla="*/ 3014236 h 5295822"/>
                <a:gd name="connsiteX18" fmla="*/ 65932 w 5652221"/>
                <a:gd name="connsiteY18" fmla="*/ 2552467 h 5295822"/>
                <a:gd name="connsiteX19" fmla="*/ 567852 w 5652221"/>
                <a:gd name="connsiteY19" fmla="*/ 2295990 h 5295822"/>
                <a:gd name="connsiteX20" fmla="*/ 753935 w 5652221"/>
                <a:gd name="connsiteY20" fmla="*/ 1798605 h 5295822"/>
                <a:gd name="connsiteX21" fmla="*/ 867243 w 5652221"/>
                <a:gd name="connsiteY21" fmla="*/ 251378 h 5295822"/>
                <a:gd name="connsiteX22" fmla="*/ 1099271 w 5652221"/>
                <a:gd name="connsiteY22" fmla="*/ 0 h 529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52221" h="5295822">
                  <a:moveTo>
                    <a:pt x="1099271" y="0"/>
                  </a:moveTo>
                  <a:lnTo>
                    <a:pt x="1756991" y="38022"/>
                  </a:lnTo>
                  <a:lnTo>
                    <a:pt x="2404939" y="209317"/>
                  </a:lnTo>
                  <a:lnTo>
                    <a:pt x="2833316" y="942897"/>
                  </a:lnTo>
                  <a:lnTo>
                    <a:pt x="2985716" y="1933497"/>
                  </a:lnTo>
                  <a:lnTo>
                    <a:pt x="3352057" y="2490438"/>
                  </a:lnTo>
                  <a:lnTo>
                    <a:pt x="4481141" y="2838372"/>
                  </a:lnTo>
                  <a:lnTo>
                    <a:pt x="5652221" y="3566841"/>
                  </a:lnTo>
                  <a:lnTo>
                    <a:pt x="5481266" y="4076622"/>
                  </a:lnTo>
                  <a:lnTo>
                    <a:pt x="4828432" y="4529254"/>
                  </a:lnTo>
                  <a:lnTo>
                    <a:pt x="3852491" y="4800522"/>
                  </a:lnTo>
                  <a:lnTo>
                    <a:pt x="2823791" y="5295822"/>
                  </a:lnTo>
                  <a:lnTo>
                    <a:pt x="1718891" y="5105322"/>
                  </a:lnTo>
                  <a:lnTo>
                    <a:pt x="541482" y="4979020"/>
                  </a:lnTo>
                  <a:cubicBezTo>
                    <a:pt x="541881" y="4819185"/>
                    <a:pt x="570605" y="4702330"/>
                    <a:pt x="571004" y="4542495"/>
                  </a:cubicBezTo>
                  <a:lnTo>
                    <a:pt x="810589" y="4205405"/>
                  </a:lnTo>
                  <a:lnTo>
                    <a:pt x="658712" y="3661394"/>
                  </a:lnTo>
                  <a:lnTo>
                    <a:pt x="0" y="3014236"/>
                  </a:lnTo>
                  <a:lnTo>
                    <a:pt x="65932" y="2552467"/>
                  </a:lnTo>
                  <a:lnTo>
                    <a:pt x="567852" y="2295990"/>
                  </a:lnTo>
                  <a:lnTo>
                    <a:pt x="753935" y="1798605"/>
                  </a:lnTo>
                  <a:lnTo>
                    <a:pt x="867243" y="251378"/>
                  </a:lnTo>
                  <a:lnTo>
                    <a:pt x="1099271" y="0"/>
                  </a:lnTo>
                  <a:close/>
                </a:path>
              </a:pathLst>
            </a:custGeom>
            <a:solidFill>
              <a:schemeClr val="accent1">
                <a:alpha val="38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1822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Data pro model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Existující průzkumy a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Data ze Sčítání lidu, domů a bytů (SLDB) (ČSÚ)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Celostátní sčítání dopravy 2016 (</a:t>
            </a:r>
            <a:r>
              <a:rPr lang="cs-CZ" dirty="0"/>
              <a:t>http://scitani2016.rsd.cz </a:t>
            </a:r>
            <a:r>
              <a:rPr lang="cs-CZ" b="1" dirty="0"/>
              <a:t>)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SUMF – strategický rámec udržitelné městské mobility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Plán udržitelné mobility města Ústí nad Labem (PUMM)</a:t>
            </a:r>
          </a:p>
          <a:p>
            <a:pPr marL="1142966" lvl="1" indent="-457200">
              <a:buFont typeface="+mj-lt"/>
              <a:buAutoNum type="arabicPeriod"/>
            </a:pPr>
            <a:r>
              <a:rPr lang="cs-CZ" dirty="0"/>
              <a:t>Dopravní model města Ústí nad Labem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Česko v pohybu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1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B71AA5B8-C7FF-48E9-9DDE-A2C5C9558129}" vid="{D3855675-ED1A-4EE7-AB1F-F528BDA115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CZ</Template>
  <TotalTime>1038</TotalTime>
  <Words>1134</Words>
  <Application>Microsoft Office PowerPoint</Application>
  <PresentationFormat>Širokoúhlá obrazovka</PresentationFormat>
  <Paragraphs>177</Paragraphs>
  <Slides>19</Slides>
  <Notes>3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Technika</vt:lpstr>
      <vt:lpstr>Wingdings</vt:lpstr>
      <vt:lpstr>Technika-Bold</vt:lpstr>
      <vt:lpstr>Calibri</vt:lpstr>
      <vt:lpstr>Motiv Office</vt:lpstr>
      <vt:lpstr>Smart City – Smart Region – Smart Community  Modelování dopadů změny chování</vt:lpstr>
      <vt:lpstr>WP1 Behaviorální model v dopravě Postup řešení</vt:lpstr>
      <vt:lpstr>Volba nástroje pro modelování</vt:lpstr>
      <vt:lpstr>MATSim</vt:lpstr>
      <vt:lpstr>MATSim Požadavky na data</vt:lpstr>
      <vt:lpstr>Prezentace aplikace PowerPoint</vt:lpstr>
      <vt:lpstr>Oblast modelování</vt:lpstr>
      <vt:lpstr>Data pro model</vt:lpstr>
      <vt:lpstr>Existující průzkumy a data</vt:lpstr>
      <vt:lpstr>3. SUMF - Sustainable Urban Mobility Framework Strategický rámec udržitelné městské mobility􀇇</vt:lpstr>
      <vt:lpstr>4. Plán udržitelné mobility města Ústí nad Labem (PUMM)</vt:lpstr>
      <vt:lpstr>4. Hlavní zjištění PUMM</vt:lpstr>
      <vt:lpstr>4.1. Model dopravy města Ústí nad Labem (Centrum dopravního výzkumu, v. v. i.)</vt:lpstr>
      <vt:lpstr>5. Česko v pohybu První celostátní průzkum dopravního chování</vt:lpstr>
      <vt:lpstr>Vlastní průzkumy a data v rámci projektu SMART</vt:lpstr>
      <vt:lpstr>Další kroky</vt:lpstr>
      <vt:lpstr>Další kroky  Jaký je potenciál v Ústí nad Labem?</vt:lpstr>
      <vt:lpstr>Spolupráce s krajem a městem</vt:lpstr>
      <vt:lpstr>Prezentace aplikace PowerPoint</vt:lpstr>
    </vt:vector>
  </TitlesOfParts>
  <Company>Jenoptik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Pribyl, Ondrej</dc:creator>
  <cp:lastModifiedBy>Ondrej Pribyl</cp:lastModifiedBy>
  <cp:revision>89</cp:revision>
  <dcterms:created xsi:type="dcterms:W3CDTF">2018-10-15T08:18:34Z</dcterms:created>
  <dcterms:modified xsi:type="dcterms:W3CDTF">2020-02-06T07:34:58Z</dcterms:modified>
</cp:coreProperties>
</file>