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262" r:id="rId3"/>
    <p:sldId id="273" r:id="rId4"/>
    <p:sldId id="274" r:id="rId5"/>
    <p:sldId id="285" r:id="rId6"/>
    <p:sldId id="286" r:id="rId7"/>
    <p:sldId id="287" r:id="rId8"/>
    <p:sldId id="289" r:id="rId9"/>
    <p:sldId id="291" r:id="rId10"/>
    <p:sldId id="354" r:id="rId11"/>
    <p:sldId id="346"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69" r:id="rId26"/>
    <p:sldId id="371" r:id="rId27"/>
    <p:sldId id="373" r:id="rId28"/>
    <p:sldId id="374" r:id="rId29"/>
    <p:sldId id="375" r:id="rId30"/>
    <p:sldId id="376" r:id="rId3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ibyl, Ondrej" initials="PO" lastIdx="3" clrIdx="0"/>
  <p:cmAuthor id="1" name="phd" initials="p"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7BB0"/>
    <a:srgbClr val="5B9BD5"/>
    <a:srgbClr val="1478B5"/>
    <a:srgbClr val="53B5FF"/>
    <a:srgbClr val="9B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6" autoAdjust="0"/>
    <p:restoredTop sz="95779" autoAdjust="0"/>
  </p:normalViewPr>
  <p:slideViewPr>
    <p:cSldViewPr snapToGrid="0">
      <p:cViewPr varScale="1">
        <p:scale>
          <a:sx n="61" d="100"/>
          <a:sy n="61" d="100"/>
        </p:scale>
        <p:origin x="53" y="610"/>
      </p:cViewPr>
      <p:guideLst>
        <p:guide orient="horz" pos="2160"/>
        <p:guide pos="2880"/>
      </p:guideLst>
    </p:cSldViewPr>
  </p:slideViewPr>
  <p:notesTextViewPr>
    <p:cViewPr>
      <p:scale>
        <a:sx n="1" d="1"/>
        <a:sy n="1" d="1"/>
      </p:scale>
      <p:origin x="0" y="0"/>
    </p:cViewPr>
  </p:notesTextViewPr>
  <p:notesViewPr>
    <p:cSldViewPr snapToGrid="0">
      <p:cViewPr varScale="1">
        <p:scale>
          <a:sx n="87" d="100"/>
          <a:sy n="87" d="100"/>
        </p:scale>
        <p:origin x="19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accent2"/>
            </a:solidFill>
          </c:spPr>
          <c:invertIfNegative val="0"/>
          <c:cat>
            <c:strRef>
              <c:f>'Pilot Survey'!$B$126:$B$132</c:f>
              <c:strCache>
                <c:ptCount val="7"/>
                <c:pt idx="0">
                  <c:v>mobile phone</c:v>
                </c:pt>
                <c:pt idx="1">
                  <c:v>smartphone</c:v>
                </c:pt>
                <c:pt idx="2">
                  <c:v>tablet</c:v>
                </c:pt>
                <c:pt idx="3">
                  <c:v>notebook</c:v>
                </c:pt>
                <c:pt idx="4">
                  <c:v>desktop computer</c:v>
                </c:pt>
                <c:pt idx="5">
                  <c:v>smart TV</c:v>
                </c:pt>
                <c:pt idx="6">
                  <c:v>other device</c:v>
                </c:pt>
              </c:strCache>
            </c:strRef>
          </c:cat>
          <c:val>
            <c:numRef>
              <c:f>'Pilot Survey'!$H$126:$H$132</c:f>
              <c:numCache>
                <c:formatCode>0.0%</c:formatCode>
                <c:ptCount val="7"/>
                <c:pt idx="0">
                  <c:v>0.13592233009708737</c:v>
                </c:pt>
                <c:pt idx="1">
                  <c:v>0.28155339805825241</c:v>
                </c:pt>
                <c:pt idx="2">
                  <c:v>5.8252427184466021E-2</c:v>
                </c:pt>
                <c:pt idx="3">
                  <c:v>0.29126213592233008</c:v>
                </c:pt>
                <c:pt idx="4">
                  <c:v>0.1650485436893204</c:v>
                </c:pt>
                <c:pt idx="5">
                  <c:v>4.8543689320388349E-2</c:v>
                </c:pt>
                <c:pt idx="6">
                  <c:v>1.9417475728155338E-2</c:v>
                </c:pt>
              </c:numCache>
            </c:numRef>
          </c:val>
        </c:ser>
        <c:dLbls>
          <c:showLegendKey val="0"/>
          <c:showVal val="0"/>
          <c:showCatName val="0"/>
          <c:showSerName val="0"/>
          <c:showPercent val="0"/>
          <c:showBubbleSize val="0"/>
        </c:dLbls>
        <c:gapWidth val="25"/>
        <c:axId val="460277208"/>
        <c:axId val="460276816"/>
      </c:barChart>
      <c:valAx>
        <c:axId val="460276816"/>
        <c:scaling>
          <c:orientation val="minMax"/>
          <c:max val="0.30000000000000004"/>
        </c:scaling>
        <c:delete val="0"/>
        <c:axPos val="l"/>
        <c:majorGridlines>
          <c:spPr>
            <a:ln>
              <a:noFill/>
            </a:ln>
          </c:spPr>
        </c:majorGridlines>
        <c:numFmt formatCode="0%" sourceLinked="0"/>
        <c:majorTickMark val="out"/>
        <c:minorTickMark val="none"/>
        <c:tickLblPos val="nextTo"/>
        <c:txPr>
          <a:bodyPr/>
          <a:lstStyle/>
          <a:p>
            <a:pPr>
              <a:defRPr sz="1200"/>
            </a:pPr>
            <a:endParaRPr lang="en-US"/>
          </a:p>
        </c:txPr>
        <c:crossAx val="460277208"/>
        <c:crosses val="autoZero"/>
        <c:crossBetween val="between"/>
      </c:valAx>
      <c:catAx>
        <c:axId val="460277208"/>
        <c:scaling>
          <c:orientation val="minMax"/>
        </c:scaling>
        <c:delete val="0"/>
        <c:axPos val="b"/>
        <c:numFmt formatCode="General" sourceLinked="0"/>
        <c:majorTickMark val="out"/>
        <c:minorTickMark val="none"/>
        <c:tickLblPos val="nextTo"/>
        <c:txPr>
          <a:bodyPr/>
          <a:lstStyle/>
          <a:p>
            <a:pPr>
              <a:defRPr sz="1200"/>
            </a:pPr>
            <a:endParaRPr lang="en-US"/>
          </a:p>
        </c:txPr>
        <c:crossAx val="460276816"/>
        <c:crosses val="autoZero"/>
        <c:auto val="1"/>
        <c:lblAlgn val="ctr"/>
        <c:lblOffset val="100"/>
        <c:noMultiLvlLbl val="0"/>
      </c:cat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spPr>
            <a:solidFill>
              <a:schemeClr val="accent2"/>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cat>
            <c:strRef>
              <c:f>'Pilot Survey'!$J$45:$J$49</c:f>
              <c:strCache>
                <c:ptCount val="5"/>
                <c:pt idx="0">
                  <c:v>e-government</c:v>
                </c:pt>
                <c:pt idx="1">
                  <c:v>City Infrastructure &amp; Public Space Utilization</c:v>
                </c:pt>
                <c:pt idx="2">
                  <c:v>Environment &amp; Sustainability</c:v>
                </c:pt>
                <c:pt idx="3">
                  <c:v>ICT</c:v>
                </c:pt>
                <c:pt idx="4">
                  <c:v>Transportation</c:v>
                </c:pt>
              </c:strCache>
            </c:strRef>
          </c:cat>
          <c:val>
            <c:numRef>
              <c:f>'Pilot Survey'!$M$45:$M$49</c:f>
              <c:numCache>
                <c:formatCode>General</c:formatCode>
                <c:ptCount val="5"/>
                <c:pt idx="0">
                  <c:v>2</c:v>
                </c:pt>
                <c:pt idx="1">
                  <c:v>2.8</c:v>
                </c:pt>
                <c:pt idx="2">
                  <c:v>2.9</c:v>
                </c:pt>
                <c:pt idx="3">
                  <c:v>3.4</c:v>
                </c:pt>
                <c:pt idx="4">
                  <c:v>4.4000000000000004</c:v>
                </c:pt>
              </c:numCache>
            </c:numRef>
          </c:val>
        </c:ser>
        <c:dLbls>
          <c:showLegendKey val="0"/>
          <c:showVal val="0"/>
          <c:showCatName val="0"/>
          <c:showSerName val="0"/>
          <c:showPercent val="0"/>
          <c:showBubbleSize val="0"/>
        </c:dLbls>
        <c:gapWidth val="50"/>
        <c:axId val="460278384"/>
        <c:axId val="460278776"/>
      </c:barChart>
      <c:catAx>
        <c:axId val="460278384"/>
        <c:scaling>
          <c:orientation val="minMax"/>
        </c:scaling>
        <c:delete val="0"/>
        <c:axPos val="l"/>
        <c:numFmt formatCode="h:mm;@" sourceLinked="0"/>
        <c:majorTickMark val="out"/>
        <c:minorTickMark val="none"/>
        <c:tickLblPos val="nextTo"/>
        <c:crossAx val="460278776"/>
        <c:crosses val="autoZero"/>
        <c:auto val="0"/>
        <c:lblAlgn val="ctr"/>
        <c:lblOffset val="100"/>
        <c:noMultiLvlLbl val="0"/>
      </c:catAx>
      <c:valAx>
        <c:axId val="460278776"/>
        <c:scaling>
          <c:orientation val="minMax"/>
          <c:max val="5"/>
          <c:min val="1"/>
        </c:scaling>
        <c:delete val="0"/>
        <c:axPos val="b"/>
        <c:majorGridlines>
          <c:spPr>
            <a:ln>
              <a:noFill/>
            </a:ln>
          </c:spPr>
        </c:majorGridlines>
        <c:title>
          <c:tx>
            <c:rich>
              <a:bodyPr/>
              <a:lstStyle/>
              <a:p>
                <a:pPr>
                  <a:defRPr/>
                </a:pPr>
                <a:r>
                  <a:rPr lang="en-US"/>
                  <a:t>Perceived Importance</a:t>
                </a:r>
              </a:p>
            </c:rich>
          </c:tx>
          <c:layout/>
          <c:overlay val="0"/>
        </c:title>
        <c:numFmt formatCode="General" sourceLinked="1"/>
        <c:majorTickMark val="out"/>
        <c:minorTickMark val="none"/>
        <c:tickLblPos val="nextTo"/>
        <c:crossAx val="460278384"/>
        <c:crosses val="autoZero"/>
        <c:crossBetween val="between"/>
      </c:valAx>
    </c:plotArea>
    <c:plotVisOnly val="1"/>
    <c:dispBlanksAs val="gap"/>
    <c:showDLblsOverMax val="0"/>
  </c:chart>
  <c:txPr>
    <a:bodyPr/>
    <a:lstStyle/>
    <a:p>
      <a:pPr>
        <a:defRPr sz="11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60885C-E00A-4318-9C9D-95E45461004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2143199A-3F2F-436E-93A9-097599F41C05}">
      <dgm:prSet phldrT="[Text]" custT="1"/>
      <dgm:spPr>
        <a:xfrm>
          <a:off x="294386" y="73626"/>
          <a:ext cx="4121404" cy="324720"/>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de-DE" sz="1400" dirty="0" err="1" smtClean="0">
              <a:solidFill>
                <a:sysClr val="window" lastClr="FFFFFF"/>
              </a:solidFill>
              <a:latin typeface="Calibri" panose="020F0502020204030204"/>
              <a:ea typeface="+mn-ea"/>
              <a:cs typeface="+mn-cs"/>
            </a:rPr>
            <a:t>Socio-demographic</a:t>
          </a:r>
          <a:r>
            <a:rPr lang="de-DE" sz="1400" dirty="0" smtClean="0">
              <a:solidFill>
                <a:sysClr val="window" lastClr="FFFFFF"/>
              </a:solidFill>
              <a:latin typeface="Calibri" panose="020F0502020204030204"/>
              <a:ea typeface="+mn-ea"/>
              <a:cs typeface="+mn-cs"/>
            </a:rPr>
            <a:t> </a:t>
          </a:r>
          <a:r>
            <a:rPr lang="de-DE" sz="1400" dirty="0" err="1" smtClean="0">
              <a:solidFill>
                <a:sysClr val="window" lastClr="FFFFFF"/>
              </a:solidFill>
              <a:latin typeface="Calibri" panose="020F0502020204030204"/>
              <a:ea typeface="+mn-ea"/>
              <a:cs typeface="+mn-cs"/>
            </a:rPr>
            <a:t>characteristics</a:t>
          </a:r>
          <a:endParaRPr lang="de-DE" sz="1400" dirty="0">
            <a:solidFill>
              <a:sysClr val="window" lastClr="FFFFFF"/>
            </a:solidFill>
            <a:latin typeface="Calibri" panose="020F0502020204030204"/>
            <a:ea typeface="+mn-ea"/>
            <a:cs typeface="+mn-cs"/>
          </a:endParaRPr>
        </a:p>
      </dgm:t>
    </dgm:pt>
    <dgm:pt modelId="{2F2CDBFA-AA06-4C42-AADF-9DC1C924ED10}" type="parTrans" cxnId="{34C356A8-B90C-43C4-8C7E-D0A39E48C2B4}">
      <dgm:prSet/>
      <dgm:spPr/>
      <dgm:t>
        <a:bodyPr/>
        <a:lstStyle/>
        <a:p>
          <a:endParaRPr lang="de-DE" sz="1400"/>
        </a:p>
      </dgm:t>
    </dgm:pt>
    <dgm:pt modelId="{0D08E3E3-B9BB-4B20-BBD9-C20E80BC62A4}" type="sibTrans" cxnId="{34C356A8-B90C-43C4-8C7E-D0A39E48C2B4}">
      <dgm:prSet/>
      <dgm:spPr/>
      <dgm:t>
        <a:bodyPr/>
        <a:lstStyle/>
        <a:p>
          <a:endParaRPr lang="de-DE" sz="1400"/>
        </a:p>
      </dgm:t>
    </dgm:pt>
    <dgm:pt modelId="{8E0EC33A-D662-471C-BA5C-A31820C4E80F}">
      <dgm:prSet phldrT="[Text]" custT="1"/>
      <dgm:spPr>
        <a:xfrm>
          <a:off x="294386" y="953736"/>
          <a:ext cx="4121404" cy="324720"/>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de-DE" sz="1400" dirty="0" err="1" smtClean="0">
              <a:solidFill>
                <a:sysClr val="window" lastClr="FFFFFF"/>
              </a:solidFill>
              <a:latin typeface="Calibri" panose="020F0502020204030204"/>
              <a:ea typeface="+mn-ea"/>
              <a:cs typeface="+mn-cs"/>
            </a:rPr>
            <a:t>Usage</a:t>
          </a:r>
          <a:r>
            <a:rPr lang="de-DE" sz="1400" dirty="0" smtClean="0">
              <a:solidFill>
                <a:sysClr val="window" lastClr="FFFFFF"/>
              </a:solidFill>
              <a:latin typeface="Calibri" panose="020F0502020204030204"/>
              <a:ea typeface="+mn-ea"/>
              <a:cs typeface="+mn-cs"/>
            </a:rPr>
            <a:t> </a:t>
          </a:r>
          <a:r>
            <a:rPr lang="de-DE" sz="1400" dirty="0" err="1" smtClean="0">
              <a:solidFill>
                <a:sysClr val="window" lastClr="FFFFFF"/>
              </a:solidFill>
              <a:latin typeface="Calibri" panose="020F0502020204030204"/>
              <a:ea typeface="+mn-ea"/>
              <a:cs typeface="+mn-cs"/>
            </a:rPr>
            <a:t>of</a:t>
          </a:r>
          <a:r>
            <a:rPr lang="de-DE" sz="1400" dirty="0" smtClean="0">
              <a:solidFill>
                <a:sysClr val="window" lastClr="FFFFFF"/>
              </a:solidFill>
              <a:latin typeface="Calibri" panose="020F0502020204030204"/>
              <a:ea typeface="+mn-ea"/>
              <a:cs typeface="+mn-cs"/>
            </a:rPr>
            <a:t> ICT</a:t>
          </a:r>
          <a:r>
            <a:rPr lang="cs-CZ" sz="1400" dirty="0" smtClean="0">
              <a:solidFill>
                <a:sysClr val="window" lastClr="FFFFFF"/>
              </a:solidFill>
              <a:latin typeface="Calibri" panose="020F0502020204030204"/>
              <a:ea typeface="+mn-ea"/>
              <a:cs typeface="+mn-cs"/>
            </a:rPr>
            <a:t> </a:t>
          </a:r>
          <a:r>
            <a:rPr lang="en-US" sz="1400" dirty="0" smtClean="0">
              <a:solidFill>
                <a:sysClr val="window" lastClr="FFFFFF"/>
              </a:solidFill>
              <a:latin typeface="Calibri" panose="020F0502020204030204"/>
              <a:ea typeface="+mn-ea"/>
              <a:cs typeface="+mn-cs"/>
            </a:rPr>
            <a:t>and smart applications</a:t>
          </a:r>
          <a:endParaRPr lang="de-DE" sz="1400" dirty="0">
            <a:solidFill>
              <a:sysClr val="window" lastClr="FFFFFF"/>
            </a:solidFill>
            <a:latin typeface="Calibri" panose="020F0502020204030204"/>
            <a:ea typeface="+mn-ea"/>
            <a:cs typeface="+mn-cs"/>
          </a:endParaRPr>
        </a:p>
      </dgm:t>
    </dgm:pt>
    <dgm:pt modelId="{13135FBC-4D0F-4CA8-AD3A-0D7FF8725160}" type="parTrans" cxnId="{2977EFEA-291D-4AB1-B10A-18F4948117D8}">
      <dgm:prSet/>
      <dgm:spPr/>
      <dgm:t>
        <a:bodyPr/>
        <a:lstStyle/>
        <a:p>
          <a:endParaRPr lang="de-DE" sz="1400"/>
        </a:p>
      </dgm:t>
    </dgm:pt>
    <dgm:pt modelId="{2B894455-50E4-4A4E-A095-119E048200F4}" type="sibTrans" cxnId="{2977EFEA-291D-4AB1-B10A-18F4948117D8}">
      <dgm:prSet/>
      <dgm:spPr/>
      <dgm:t>
        <a:bodyPr/>
        <a:lstStyle/>
        <a:p>
          <a:endParaRPr lang="de-DE" sz="1400"/>
        </a:p>
      </dgm:t>
    </dgm:pt>
    <dgm:pt modelId="{50A99C10-2730-44A5-AD93-A03252CAA429}">
      <dgm:prSet phldrT="[Text]" custT="1"/>
      <dgm:spPr>
        <a:xfrm>
          <a:off x="294386" y="1833846"/>
          <a:ext cx="4121404" cy="324720"/>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de-DE" sz="1400" dirty="0" smtClean="0">
              <a:solidFill>
                <a:sysClr val="window" lastClr="FFFFFF"/>
              </a:solidFill>
              <a:latin typeface="Calibri" panose="020F0502020204030204"/>
              <a:ea typeface="+mn-ea"/>
              <a:cs typeface="+mn-cs"/>
            </a:rPr>
            <a:t>Mobility</a:t>
          </a:r>
          <a:endParaRPr lang="de-DE" sz="1400" dirty="0">
            <a:solidFill>
              <a:sysClr val="window" lastClr="FFFFFF"/>
            </a:solidFill>
            <a:latin typeface="Calibri" panose="020F0502020204030204"/>
            <a:ea typeface="+mn-ea"/>
            <a:cs typeface="+mn-cs"/>
          </a:endParaRPr>
        </a:p>
      </dgm:t>
    </dgm:pt>
    <dgm:pt modelId="{35022284-199F-4B94-BD71-D67AC5CD1E21}" type="parTrans" cxnId="{5AC5DDCF-CDA4-4D4D-879B-774FF4FFA579}">
      <dgm:prSet/>
      <dgm:spPr/>
      <dgm:t>
        <a:bodyPr/>
        <a:lstStyle/>
        <a:p>
          <a:endParaRPr lang="de-DE" sz="1400"/>
        </a:p>
      </dgm:t>
    </dgm:pt>
    <dgm:pt modelId="{47F0C2FB-DD1B-4FC5-A66E-5AA80C8647DF}" type="sibTrans" cxnId="{5AC5DDCF-CDA4-4D4D-879B-774FF4FFA579}">
      <dgm:prSet/>
      <dgm:spPr/>
      <dgm:t>
        <a:bodyPr/>
        <a:lstStyle/>
        <a:p>
          <a:endParaRPr lang="de-DE" sz="1400"/>
        </a:p>
      </dgm:t>
    </dgm:pt>
    <dgm:pt modelId="{2AFC59E8-BC41-4960-8AC5-622363B5F1C5}">
      <dgm:prSet phldrT="[Text]" custT="1"/>
      <dgm:spPr>
        <a:xfrm>
          <a:off x="294386" y="2618483"/>
          <a:ext cx="4121404" cy="324720"/>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de-DE" sz="1400" dirty="0" smtClean="0">
              <a:solidFill>
                <a:sysClr val="window" lastClr="FFFFFF"/>
              </a:solidFill>
              <a:latin typeface="Calibri" panose="020F0502020204030204"/>
              <a:ea typeface="+mn-ea"/>
              <a:cs typeface="+mn-cs"/>
            </a:rPr>
            <a:t>City </a:t>
          </a:r>
          <a:r>
            <a:rPr lang="de-DE" sz="1400" dirty="0" err="1" smtClean="0">
              <a:solidFill>
                <a:sysClr val="window" lastClr="FFFFFF"/>
              </a:solidFill>
              <a:latin typeface="Calibri" panose="020F0502020204030204"/>
              <a:ea typeface="+mn-ea"/>
              <a:cs typeface="+mn-cs"/>
            </a:rPr>
            <a:t>infrastructure</a:t>
          </a:r>
          <a:r>
            <a:rPr lang="de-DE" sz="1400" dirty="0" smtClean="0">
              <a:solidFill>
                <a:sysClr val="window" lastClr="FFFFFF"/>
              </a:solidFill>
              <a:latin typeface="Calibri" panose="020F0502020204030204"/>
              <a:ea typeface="+mn-ea"/>
              <a:cs typeface="+mn-cs"/>
            </a:rPr>
            <a:t> </a:t>
          </a:r>
          <a:r>
            <a:rPr lang="de-DE" sz="1400" dirty="0" err="1" smtClean="0">
              <a:solidFill>
                <a:sysClr val="window" lastClr="FFFFFF"/>
              </a:solidFill>
              <a:latin typeface="Calibri" panose="020F0502020204030204"/>
              <a:ea typeface="+mn-ea"/>
              <a:cs typeface="+mn-cs"/>
            </a:rPr>
            <a:t>and</a:t>
          </a:r>
          <a:r>
            <a:rPr lang="de-DE" sz="1400" dirty="0" smtClean="0">
              <a:solidFill>
                <a:sysClr val="window" lastClr="FFFFFF"/>
              </a:solidFill>
              <a:latin typeface="Calibri" panose="020F0502020204030204"/>
              <a:ea typeface="+mn-ea"/>
              <a:cs typeface="+mn-cs"/>
            </a:rPr>
            <a:t> </a:t>
          </a:r>
          <a:r>
            <a:rPr lang="de-DE" sz="1400" dirty="0" err="1" smtClean="0">
              <a:solidFill>
                <a:sysClr val="window" lastClr="FFFFFF"/>
              </a:solidFill>
              <a:latin typeface="Calibri" panose="020F0502020204030204"/>
              <a:ea typeface="+mn-ea"/>
              <a:cs typeface="+mn-cs"/>
            </a:rPr>
            <a:t>public</a:t>
          </a:r>
          <a:r>
            <a:rPr lang="de-DE" sz="1400" dirty="0" smtClean="0">
              <a:solidFill>
                <a:sysClr val="window" lastClr="FFFFFF"/>
              </a:solidFill>
              <a:latin typeface="Calibri" panose="020F0502020204030204"/>
              <a:ea typeface="+mn-ea"/>
              <a:cs typeface="+mn-cs"/>
            </a:rPr>
            <a:t> </a:t>
          </a:r>
          <a:r>
            <a:rPr lang="de-DE" sz="1400" dirty="0" err="1" smtClean="0">
              <a:solidFill>
                <a:sysClr val="window" lastClr="FFFFFF"/>
              </a:solidFill>
              <a:latin typeface="Calibri" panose="020F0502020204030204"/>
              <a:ea typeface="+mn-ea"/>
              <a:cs typeface="+mn-cs"/>
            </a:rPr>
            <a:t>space</a:t>
          </a:r>
          <a:endParaRPr lang="de-DE" sz="1400" dirty="0">
            <a:solidFill>
              <a:sysClr val="window" lastClr="FFFFFF"/>
            </a:solidFill>
            <a:latin typeface="Calibri" panose="020F0502020204030204"/>
            <a:ea typeface="+mn-ea"/>
            <a:cs typeface="+mn-cs"/>
          </a:endParaRPr>
        </a:p>
      </dgm:t>
    </dgm:pt>
    <dgm:pt modelId="{3A31B0E9-79D1-4009-A156-EE4FFEB385B7}" type="parTrans" cxnId="{F4260907-04A6-4C19-BD4D-054C1FF1C920}">
      <dgm:prSet/>
      <dgm:spPr/>
      <dgm:t>
        <a:bodyPr/>
        <a:lstStyle/>
        <a:p>
          <a:endParaRPr lang="de-DE" sz="1400"/>
        </a:p>
      </dgm:t>
    </dgm:pt>
    <dgm:pt modelId="{C58DC6E7-72C8-4E45-B789-0EEC32C48BF9}" type="sibTrans" cxnId="{F4260907-04A6-4C19-BD4D-054C1FF1C920}">
      <dgm:prSet/>
      <dgm:spPr/>
      <dgm:t>
        <a:bodyPr/>
        <a:lstStyle/>
        <a:p>
          <a:endParaRPr lang="de-DE" sz="1400"/>
        </a:p>
      </dgm:t>
    </dgm:pt>
    <dgm:pt modelId="{D7A6F4CE-FC20-43BC-ABA9-849DD6FF0170}">
      <dgm:prSet phldrT="[Text]" custT="1"/>
      <dgm:spPr>
        <a:xfrm>
          <a:off x="0" y="235986"/>
          <a:ext cx="5887720" cy="658349"/>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sz="1200" noProof="0" dirty="0" smtClean="0">
              <a:solidFill>
                <a:sysClr val="windowText" lastClr="000000">
                  <a:hueOff val="0"/>
                  <a:satOff val="0"/>
                  <a:lumOff val="0"/>
                  <a:alphaOff val="0"/>
                </a:sysClr>
              </a:solidFill>
              <a:latin typeface="Calibri" panose="020F0502020204030204"/>
              <a:ea typeface="+mn-ea"/>
              <a:cs typeface="+mn-cs"/>
            </a:rPr>
            <a:t>Creating a socio-demographic profile of each respondent  and of his/her household.</a:t>
          </a:r>
          <a:endParaRPr lang="en-US" sz="1200" noProof="0" dirty="0">
            <a:solidFill>
              <a:sysClr val="windowText" lastClr="000000">
                <a:hueOff val="0"/>
                <a:satOff val="0"/>
                <a:lumOff val="0"/>
                <a:alphaOff val="0"/>
              </a:sysClr>
            </a:solidFill>
            <a:latin typeface="Calibri" panose="020F0502020204030204"/>
            <a:ea typeface="+mn-ea"/>
            <a:cs typeface="+mn-cs"/>
          </a:endParaRPr>
        </a:p>
      </dgm:t>
    </dgm:pt>
    <dgm:pt modelId="{E79B5D41-5F0E-4038-AA17-1D498AB14983}" type="parTrans" cxnId="{AA0435E0-C227-4DBF-AE8A-DA6A046F9A44}">
      <dgm:prSet/>
      <dgm:spPr/>
      <dgm:t>
        <a:bodyPr/>
        <a:lstStyle/>
        <a:p>
          <a:endParaRPr lang="de-DE" sz="1400"/>
        </a:p>
      </dgm:t>
    </dgm:pt>
    <dgm:pt modelId="{4F2EBA31-B124-45D4-A805-8AE4BFAB40FD}" type="sibTrans" cxnId="{AA0435E0-C227-4DBF-AE8A-DA6A046F9A44}">
      <dgm:prSet/>
      <dgm:spPr/>
      <dgm:t>
        <a:bodyPr/>
        <a:lstStyle/>
        <a:p>
          <a:endParaRPr lang="de-DE" sz="1400"/>
        </a:p>
      </dgm:t>
    </dgm:pt>
    <dgm:pt modelId="{DCA8BF98-10ED-4EE8-9C4E-C469DD8D3F17}">
      <dgm:prSet phldrT="[Text]" custT="1"/>
      <dgm:spPr>
        <a:xfrm>
          <a:off x="294386" y="4378703"/>
          <a:ext cx="4121404" cy="324720"/>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de-DE" sz="1400" dirty="0" smtClean="0">
              <a:solidFill>
                <a:sysClr val="window" lastClr="FFFFFF"/>
              </a:solidFill>
              <a:latin typeface="Calibri" panose="020F0502020204030204"/>
              <a:ea typeface="+mn-ea"/>
              <a:cs typeface="+mn-cs"/>
            </a:rPr>
            <a:t>Environmental </a:t>
          </a:r>
          <a:r>
            <a:rPr lang="de-DE" sz="1400" dirty="0" err="1" smtClean="0">
              <a:solidFill>
                <a:sysClr val="window" lastClr="FFFFFF"/>
              </a:solidFill>
              <a:latin typeface="Calibri" panose="020F0502020204030204"/>
              <a:ea typeface="+mn-ea"/>
              <a:cs typeface="+mn-cs"/>
            </a:rPr>
            <a:t>sustainability</a:t>
          </a:r>
          <a:endParaRPr lang="de-DE" sz="1400" dirty="0">
            <a:solidFill>
              <a:sysClr val="window" lastClr="FFFFFF"/>
            </a:solidFill>
            <a:latin typeface="Calibri" panose="020F0502020204030204"/>
            <a:ea typeface="+mn-ea"/>
            <a:cs typeface="+mn-cs"/>
          </a:endParaRPr>
        </a:p>
      </dgm:t>
    </dgm:pt>
    <dgm:pt modelId="{F0C17836-16B4-41B7-A298-4DE863608C33}" type="parTrans" cxnId="{6D117A4B-EC96-4744-AB7F-65A682989DC0}">
      <dgm:prSet/>
      <dgm:spPr/>
      <dgm:t>
        <a:bodyPr/>
        <a:lstStyle/>
        <a:p>
          <a:endParaRPr lang="cs-CZ"/>
        </a:p>
      </dgm:t>
    </dgm:pt>
    <dgm:pt modelId="{1A9B4FD6-7688-4455-B626-FC7F62748C2D}" type="sibTrans" cxnId="{6D117A4B-EC96-4744-AB7F-65A682989DC0}">
      <dgm:prSet/>
      <dgm:spPr/>
      <dgm:t>
        <a:bodyPr/>
        <a:lstStyle/>
        <a:p>
          <a:endParaRPr lang="cs-CZ"/>
        </a:p>
      </dgm:t>
    </dgm:pt>
    <dgm:pt modelId="{B9AEC1C3-742C-48FC-8F65-94B9D3618CB6}">
      <dgm:prSet phldrT="[Text]" custT="1"/>
      <dgm:spPr>
        <a:xfrm>
          <a:off x="294386" y="3498593"/>
          <a:ext cx="4121404" cy="324720"/>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de-DE" sz="1400" dirty="0" smtClean="0">
              <a:solidFill>
                <a:sysClr val="window" lastClr="FFFFFF"/>
              </a:solidFill>
              <a:latin typeface="Calibri" panose="020F0502020204030204"/>
              <a:ea typeface="+mn-ea"/>
              <a:cs typeface="+mn-cs"/>
            </a:rPr>
            <a:t>Smart </a:t>
          </a:r>
          <a:r>
            <a:rPr lang="de-DE" sz="1400" dirty="0" err="1" smtClean="0">
              <a:solidFill>
                <a:sysClr val="window" lastClr="FFFFFF"/>
              </a:solidFill>
              <a:latin typeface="Calibri" panose="020F0502020204030204"/>
              <a:ea typeface="+mn-ea"/>
              <a:cs typeface="+mn-cs"/>
            </a:rPr>
            <a:t>governance</a:t>
          </a:r>
          <a:endParaRPr lang="de-DE" sz="1400" dirty="0">
            <a:solidFill>
              <a:sysClr val="window" lastClr="FFFFFF"/>
            </a:solidFill>
            <a:latin typeface="Calibri" panose="020F0502020204030204"/>
            <a:ea typeface="+mn-ea"/>
            <a:cs typeface="+mn-cs"/>
          </a:endParaRPr>
        </a:p>
      </dgm:t>
    </dgm:pt>
    <dgm:pt modelId="{7B749C19-59ED-4B35-89EE-6BE6F7336A14}" type="parTrans" cxnId="{E885D836-8616-4A78-8267-FD759FDD0EA9}">
      <dgm:prSet/>
      <dgm:spPr/>
      <dgm:t>
        <a:bodyPr/>
        <a:lstStyle/>
        <a:p>
          <a:endParaRPr lang="cs-CZ"/>
        </a:p>
      </dgm:t>
    </dgm:pt>
    <dgm:pt modelId="{1EEFA8F4-1C2A-4268-8C0C-831F95E1890E}" type="sibTrans" cxnId="{E885D836-8616-4A78-8267-FD759FDD0EA9}">
      <dgm:prSet/>
      <dgm:spPr/>
      <dgm:t>
        <a:bodyPr/>
        <a:lstStyle/>
        <a:p>
          <a:endParaRPr lang="cs-CZ"/>
        </a:p>
      </dgm:t>
    </dgm:pt>
    <dgm:pt modelId="{4F666B1C-27BC-4469-824F-23C43979BEAD}">
      <dgm:prSet phldrT="[Text]" custT="1"/>
      <dgm:spPr>
        <a:xfrm>
          <a:off x="0" y="2032028"/>
          <a:ext cx="5887720" cy="562876"/>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sz="1200" noProof="0" dirty="0" smtClean="0">
              <a:solidFill>
                <a:sysClr val="windowText" lastClr="000000">
                  <a:hueOff val="0"/>
                  <a:satOff val="0"/>
                  <a:lumOff val="0"/>
                  <a:alphaOff val="0"/>
                </a:sysClr>
              </a:solidFill>
              <a:latin typeface="Calibri" panose="020F0502020204030204"/>
              <a:ea typeface="+mn-ea"/>
              <a:cs typeface="+mn-cs"/>
            </a:rPr>
            <a:t>Determine typical mobility patterns while commuting to work,  local government institutions  and entertainment.</a:t>
          </a:r>
          <a:endParaRPr lang="en-US" sz="1200" noProof="0" dirty="0">
            <a:solidFill>
              <a:sysClr val="windowText" lastClr="000000">
                <a:hueOff val="0"/>
                <a:satOff val="0"/>
                <a:lumOff val="0"/>
                <a:alphaOff val="0"/>
              </a:sysClr>
            </a:solidFill>
            <a:latin typeface="Calibri" panose="020F0502020204030204"/>
            <a:ea typeface="+mn-ea"/>
            <a:cs typeface="+mn-cs"/>
          </a:endParaRPr>
        </a:p>
      </dgm:t>
    </dgm:pt>
    <dgm:pt modelId="{43AB4C85-1494-4349-8267-D58020757B7C}" type="parTrans" cxnId="{A738CD8C-9EB6-41CF-A679-AA7D6D1A102B}">
      <dgm:prSet/>
      <dgm:spPr/>
      <dgm:t>
        <a:bodyPr/>
        <a:lstStyle/>
        <a:p>
          <a:endParaRPr lang="cs-CZ"/>
        </a:p>
      </dgm:t>
    </dgm:pt>
    <dgm:pt modelId="{98212886-82A8-497F-BFB3-C39B31A10C98}" type="sibTrans" cxnId="{A738CD8C-9EB6-41CF-A679-AA7D6D1A102B}">
      <dgm:prSet/>
      <dgm:spPr/>
      <dgm:t>
        <a:bodyPr/>
        <a:lstStyle/>
        <a:p>
          <a:endParaRPr lang="cs-CZ"/>
        </a:p>
      </dgm:t>
    </dgm:pt>
    <dgm:pt modelId="{76596BE8-D79A-4667-A23F-7458362D9C28}">
      <dgm:prSet phldrT="[Text]" custT="1"/>
      <dgm:spPr>
        <a:xfrm>
          <a:off x="0" y="2898434"/>
          <a:ext cx="5887720" cy="658349"/>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sz="1200" noProof="0" dirty="0" smtClean="0">
              <a:solidFill>
                <a:sysClr val="windowText" lastClr="000000">
                  <a:hueOff val="0"/>
                  <a:satOff val="0"/>
                  <a:lumOff val="0"/>
                  <a:alphaOff val="0"/>
                </a:sysClr>
              </a:solidFill>
              <a:latin typeface="Calibri" panose="020F0502020204030204"/>
              <a:ea typeface="+mn-ea"/>
              <a:cs typeface="+mn-cs"/>
            </a:rPr>
            <a:t>Respondent‘s perception of the city’s infrastructure quality and usage of public space in the city.</a:t>
          </a:r>
          <a:endParaRPr lang="en-US" sz="1200" noProof="0" dirty="0">
            <a:solidFill>
              <a:sysClr val="windowText" lastClr="000000">
                <a:hueOff val="0"/>
                <a:satOff val="0"/>
                <a:lumOff val="0"/>
                <a:alphaOff val="0"/>
              </a:sysClr>
            </a:solidFill>
            <a:latin typeface="Calibri" panose="020F0502020204030204"/>
            <a:ea typeface="+mn-ea"/>
            <a:cs typeface="+mn-cs"/>
          </a:endParaRPr>
        </a:p>
      </dgm:t>
    </dgm:pt>
    <dgm:pt modelId="{2CB0655F-6FDD-4254-8647-D5FC11B6F0C4}" type="parTrans" cxnId="{8CBC81FD-CC62-423B-A12A-6A4BE5DEB94C}">
      <dgm:prSet/>
      <dgm:spPr/>
      <dgm:t>
        <a:bodyPr/>
        <a:lstStyle/>
        <a:p>
          <a:endParaRPr lang="cs-CZ"/>
        </a:p>
      </dgm:t>
    </dgm:pt>
    <dgm:pt modelId="{266CE2BB-4C57-4FE4-ADBC-774BB3592B67}" type="sibTrans" cxnId="{8CBC81FD-CC62-423B-A12A-6A4BE5DEB94C}">
      <dgm:prSet/>
      <dgm:spPr/>
      <dgm:t>
        <a:bodyPr/>
        <a:lstStyle/>
        <a:p>
          <a:endParaRPr lang="cs-CZ"/>
        </a:p>
      </dgm:t>
    </dgm:pt>
    <dgm:pt modelId="{582FBDAC-BB0E-4099-8390-0D6B70B898FB}">
      <dgm:prSet phldrT="[Text]" custT="1"/>
      <dgm:spPr>
        <a:xfrm>
          <a:off x="0" y="3754626"/>
          <a:ext cx="5887720" cy="658349"/>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sz="1200" noProof="0" dirty="0" smtClean="0">
              <a:solidFill>
                <a:sysClr val="windowText" lastClr="000000">
                  <a:hueOff val="0"/>
                  <a:satOff val="0"/>
                  <a:lumOff val="0"/>
                  <a:alphaOff val="0"/>
                </a:sysClr>
              </a:solidFill>
              <a:latin typeface="Calibri" panose="020F0502020204030204"/>
              <a:ea typeface="+mn-ea"/>
              <a:cs typeface="+mn-cs"/>
            </a:rPr>
            <a:t>Determine the degree to which the municipality uses ICT and smart applications.</a:t>
          </a:r>
          <a:endParaRPr lang="en-US" sz="1200" noProof="0" dirty="0">
            <a:solidFill>
              <a:sysClr val="windowText" lastClr="000000">
                <a:hueOff val="0"/>
                <a:satOff val="0"/>
                <a:lumOff val="0"/>
                <a:alphaOff val="0"/>
              </a:sysClr>
            </a:solidFill>
            <a:latin typeface="Calibri" panose="020F0502020204030204"/>
            <a:ea typeface="+mn-ea"/>
            <a:cs typeface="+mn-cs"/>
          </a:endParaRPr>
        </a:p>
      </dgm:t>
    </dgm:pt>
    <dgm:pt modelId="{145EB7CC-5154-4EBD-9F80-DC3AA5BC006C}" type="parTrans" cxnId="{7A1BE4EE-DB5A-49FC-AF0E-06544090592E}">
      <dgm:prSet/>
      <dgm:spPr/>
      <dgm:t>
        <a:bodyPr/>
        <a:lstStyle/>
        <a:p>
          <a:endParaRPr lang="cs-CZ"/>
        </a:p>
      </dgm:t>
    </dgm:pt>
    <dgm:pt modelId="{90E3A0B3-3F8A-428A-8314-C8234C0741A3}" type="sibTrans" cxnId="{7A1BE4EE-DB5A-49FC-AF0E-06544090592E}">
      <dgm:prSet/>
      <dgm:spPr/>
      <dgm:t>
        <a:bodyPr/>
        <a:lstStyle/>
        <a:p>
          <a:endParaRPr lang="cs-CZ"/>
        </a:p>
      </dgm:t>
    </dgm:pt>
    <dgm:pt modelId="{5067E532-783C-4ACA-AC53-AAF4AF2EEC2F}">
      <dgm:prSet phldrT="[Text]" custT="1"/>
      <dgm:spPr>
        <a:xfrm>
          <a:off x="0" y="4541063"/>
          <a:ext cx="5887720" cy="658349"/>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sz="1200" noProof="0" dirty="0" smtClean="0">
              <a:solidFill>
                <a:sysClr val="windowText" lastClr="000000">
                  <a:hueOff val="0"/>
                  <a:satOff val="0"/>
                  <a:lumOff val="0"/>
                  <a:alphaOff val="0"/>
                </a:sysClr>
              </a:solidFill>
              <a:latin typeface="Calibri" panose="020F0502020204030204"/>
              <a:ea typeface="+mn-ea"/>
              <a:cs typeface="+mn-cs"/>
            </a:rPr>
            <a:t>Measures implemented by the municipality in order to balance development and environmental protection.</a:t>
          </a:r>
          <a:endParaRPr lang="en-US" sz="1200" noProof="0" dirty="0">
            <a:solidFill>
              <a:sysClr val="windowText" lastClr="000000">
                <a:hueOff val="0"/>
                <a:satOff val="0"/>
                <a:lumOff val="0"/>
                <a:alphaOff val="0"/>
              </a:sysClr>
            </a:solidFill>
            <a:latin typeface="Calibri" panose="020F0502020204030204"/>
            <a:ea typeface="+mn-ea"/>
            <a:cs typeface="+mn-cs"/>
          </a:endParaRPr>
        </a:p>
      </dgm:t>
    </dgm:pt>
    <dgm:pt modelId="{33023594-9333-4CBA-9EC2-6C3A3649F410}" type="parTrans" cxnId="{08BA35EF-2E8B-418B-9EC1-FEE3DCC97005}">
      <dgm:prSet/>
      <dgm:spPr/>
      <dgm:t>
        <a:bodyPr/>
        <a:lstStyle/>
        <a:p>
          <a:endParaRPr lang="cs-CZ"/>
        </a:p>
      </dgm:t>
    </dgm:pt>
    <dgm:pt modelId="{F63D7A9C-A0AF-43D7-84DE-B9ABBF01440A}" type="sibTrans" cxnId="{08BA35EF-2E8B-418B-9EC1-FEE3DCC97005}">
      <dgm:prSet/>
      <dgm:spPr/>
      <dgm:t>
        <a:bodyPr/>
        <a:lstStyle/>
        <a:p>
          <a:endParaRPr lang="cs-CZ"/>
        </a:p>
      </dgm:t>
    </dgm:pt>
    <dgm:pt modelId="{7CD3D7A5-2F04-4185-A556-C184A0497F39}">
      <dgm:prSet phldrT="[Text]" custT="1"/>
      <dgm:spPr>
        <a:xfrm>
          <a:off x="0" y="1116096"/>
          <a:ext cx="5887720" cy="658349"/>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sz="1200" noProof="0" dirty="0" smtClean="0">
              <a:solidFill>
                <a:sysClr val="windowText" lastClr="000000">
                  <a:hueOff val="0"/>
                  <a:satOff val="0"/>
                  <a:lumOff val="0"/>
                  <a:alphaOff val="0"/>
                </a:sysClr>
              </a:solidFill>
              <a:latin typeface="Calibri" panose="020F0502020204030204"/>
              <a:ea typeface="+mn-ea"/>
              <a:cs typeface="+mn-cs"/>
            </a:rPr>
            <a:t>Determine the  extent of the ICT solutions and  smart applications use by respondent and his/her ability to use them.</a:t>
          </a:r>
          <a:endParaRPr lang="en-US" sz="1200" noProof="0" dirty="0">
            <a:solidFill>
              <a:sysClr val="windowText" lastClr="000000">
                <a:hueOff val="0"/>
                <a:satOff val="0"/>
                <a:lumOff val="0"/>
                <a:alphaOff val="0"/>
              </a:sysClr>
            </a:solidFill>
            <a:latin typeface="Calibri" panose="020F0502020204030204"/>
            <a:ea typeface="+mn-ea"/>
            <a:cs typeface="+mn-cs"/>
          </a:endParaRPr>
        </a:p>
      </dgm:t>
    </dgm:pt>
    <dgm:pt modelId="{C022C5BD-CB53-41FD-AD10-BBFF8B8DCFF8}" type="parTrans" cxnId="{4B69BE5B-57C9-4655-A682-C836CC68B2D8}">
      <dgm:prSet/>
      <dgm:spPr/>
      <dgm:t>
        <a:bodyPr/>
        <a:lstStyle/>
        <a:p>
          <a:endParaRPr lang="cs-CZ"/>
        </a:p>
      </dgm:t>
    </dgm:pt>
    <dgm:pt modelId="{EF91D0A0-7019-44DC-B606-691CFAEFB7E1}" type="sibTrans" cxnId="{4B69BE5B-57C9-4655-A682-C836CC68B2D8}">
      <dgm:prSet/>
      <dgm:spPr/>
      <dgm:t>
        <a:bodyPr/>
        <a:lstStyle/>
        <a:p>
          <a:endParaRPr lang="cs-CZ"/>
        </a:p>
      </dgm:t>
    </dgm:pt>
    <dgm:pt modelId="{DA95B8F4-0546-4F33-A2DD-1C07E5D76AB5}" type="pres">
      <dgm:prSet presAssocID="{3460885C-E00A-4318-9C9D-95E45461004F}" presName="linear" presStyleCnt="0">
        <dgm:presLayoutVars>
          <dgm:dir/>
          <dgm:animLvl val="lvl"/>
          <dgm:resizeHandles val="exact"/>
        </dgm:presLayoutVars>
      </dgm:prSet>
      <dgm:spPr/>
      <dgm:t>
        <a:bodyPr/>
        <a:lstStyle/>
        <a:p>
          <a:endParaRPr lang="de-DE"/>
        </a:p>
      </dgm:t>
    </dgm:pt>
    <dgm:pt modelId="{367BED0E-A540-4F0E-88C7-C1E260B575FF}" type="pres">
      <dgm:prSet presAssocID="{2143199A-3F2F-436E-93A9-097599F41C05}" presName="parentLin" presStyleCnt="0"/>
      <dgm:spPr/>
    </dgm:pt>
    <dgm:pt modelId="{A9306492-3D6A-477F-8E4B-1FF79110C95E}" type="pres">
      <dgm:prSet presAssocID="{2143199A-3F2F-436E-93A9-097599F41C05}" presName="parentLeftMargin" presStyleLbl="node1" presStyleIdx="0" presStyleCnt="6"/>
      <dgm:spPr>
        <a:prstGeom prst="roundRect">
          <a:avLst/>
        </a:prstGeom>
      </dgm:spPr>
      <dgm:t>
        <a:bodyPr/>
        <a:lstStyle/>
        <a:p>
          <a:endParaRPr lang="de-DE"/>
        </a:p>
      </dgm:t>
    </dgm:pt>
    <dgm:pt modelId="{11D5BAE9-0493-43C5-8EAB-C405976C95FF}" type="pres">
      <dgm:prSet presAssocID="{2143199A-3F2F-436E-93A9-097599F41C05}" presName="parentText" presStyleLbl="node1" presStyleIdx="0" presStyleCnt="6" custLinFactNeighborX="17920" custLinFactNeighborY="29784">
        <dgm:presLayoutVars>
          <dgm:chMax val="0"/>
          <dgm:bulletEnabled val="1"/>
        </dgm:presLayoutVars>
      </dgm:prSet>
      <dgm:spPr/>
      <dgm:t>
        <a:bodyPr/>
        <a:lstStyle/>
        <a:p>
          <a:endParaRPr lang="de-DE"/>
        </a:p>
      </dgm:t>
    </dgm:pt>
    <dgm:pt modelId="{61B78540-1D4F-4845-96D8-64086272EF7F}" type="pres">
      <dgm:prSet presAssocID="{2143199A-3F2F-436E-93A9-097599F41C05}" presName="negativeSpace" presStyleCnt="0"/>
      <dgm:spPr/>
    </dgm:pt>
    <dgm:pt modelId="{92ABBF5A-7458-4BB1-ABC1-B4CDD007B4F5}" type="pres">
      <dgm:prSet presAssocID="{2143199A-3F2F-436E-93A9-097599F41C05}" presName="childText" presStyleLbl="conFgAcc1" presStyleIdx="0" presStyleCnt="6" custLinFactY="28421" custLinFactNeighborX="-58651" custLinFactNeighborY="100000">
        <dgm:presLayoutVars>
          <dgm:bulletEnabled val="1"/>
        </dgm:presLayoutVars>
      </dgm:prSet>
      <dgm:spPr>
        <a:prstGeom prst="rect">
          <a:avLst/>
        </a:prstGeom>
      </dgm:spPr>
      <dgm:t>
        <a:bodyPr/>
        <a:lstStyle/>
        <a:p>
          <a:endParaRPr lang="de-DE"/>
        </a:p>
      </dgm:t>
    </dgm:pt>
    <dgm:pt modelId="{6958AF48-FACC-457B-BE22-DD46D91DBAC0}" type="pres">
      <dgm:prSet presAssocID="{0D08E3E3-B9BB-4B20-BBD9-C20E80BC62A4}" presName="spaceBetweenRectangles" presStyleCnt="0"/>
      <dgm:spPr/>
    </dgm:pt>
    <dgm:pt modelId="{36240D2C-3F65-494F-A4A6-8DE5754B8DC5}" type="pres">
      <dgm:prSet presAssocID="{8E0EC33A-D662-471C-BA5C-A31820C4E80F}" presName="parentLin" presStyleCnt="0"/>
      <dgm:spPr/>
    </dgm:pt>
    <dgm:pt modelId="{9264B4E5-C543-4084-AE68-275886B7CD18}" type="pres">
      <dgm:prSet presAssocID="{8E0EC33A-D662-471C-BA5C-A31820C4E80F}" presName="parentLeftMargin" presStyleLbl="node1" presStyleIdx="0" presStyleCnt="6"/>
      <dgm:spPr>
        <a:prstGeom prst="roundRect">
          <a:avLst/>
        </a:prstGeom>
      </dgm:spPr>
      <dgm:t>
        <a:bodyPr/>
        <a:lstStyle/>
        <a:p>
          <a:endParaRPr lang="de-DE"/>
        </a:p>
      </dgm:t>
    </dgm:pt>
    <dgm:pt modelId="{8C8A9DFA-FF28-427C-A07E-96566A036E05}" type="pres">
      <dgm:prSet presAssocID="{8E0EC33A-D662-471C-BA5C-A31820C4E80F}" presName="parentText" presStyleLbl="node1" presStyleIdx="1" presStyleCnt="6" custLinFactNeighborY="17374">
        <dgm:presLayoutVars>
          <dgm:chMax val="0"/>
          <dgm:bulletEnabled val="1"/>
        </dgm:presLayoutVars>
      </dgm:prSet>
      <dgm:spPr/>
      <dgm:t>
        <a:bodyPr/>
        <a:lstStyle/>
        <a:p>
          <a:endParaRPr lang="de-DE"/>
        </a:p>
      </dgm:t>
    </dgm:pt>
    <dgm:pt modelId="{036E42FB-90FD-4196-BF76-6E7627ACEFBF}" type="pres">
      <dgm:prSet presAssocID="{8E0EC33A-D662-471C-BA5C-A31820C4E80F}" presName="negativeSpace" presStyleCnt="0"/>
      <dgm:spPr/>
    </dgm:pt>
    <dgm:pt modelId="{4B5AFBDE-2217-428D-BAA7-D985FB3D4ABC}" type="pres">
      <dgm:prSet presAssocID="{8E0EC33A-D662-471C-BA5C-A31820C4E80F}" presName="childText" presStyleLbl="conFgAcc1" presStyleIdx="1" presStyleCnt="6">
        <dgm:presLayoutVars>
          <dgm:bulletEnabled val="1"/>
        </dgm:presLayoutVars>
      </dgm:prSet>
      <dgm:spPr>
        <a:prstGeom prst="rect">
          <a:avLst/>
        </a:prstGeom>
      </dgm:spPr>
      <dgm:t>
        <a:bodyPr/>
        <a:lstStyle/>
        <a:p>
          <a:endParaRPr lang="de-DE"/>
        </a:p>
      </dgm:t>
    </dgm:pt>
    <dgm:pt modelId="{7423E6A5-5B14-46AA-B40D-4732650B8FA3}" type="pres">
      <dgm:prSet presAssocID="{2B894455-50E4-4A4E-A095-119E048200F4}" presName="spaceBetweenRectangles" presStyleCnt="0"/>
      <dgm:spPr/>
    </dgm:pt>
    <dgm:pt modelId="{705D4064-017A-4F3F-8E17-DDC47B67F339}" type="pres">
      <dgm:prSet presAssocID="{50A99C10-2730-44A5-AD93-A03252CAA429}" presName="parentLin" presStyleCnt="0"/>
      <dgm:spPr/>
    </dgm:pt>
    <dgm:pt modelId="{3FC1C608-7A5B-46B2-8364-87769B48BB5C}" type="pres">
      <dgm:prSet presAssocID="{50A99C10-2730-44A5-AD93-A03252CAA429}" presName="parentLeftMargin" presStyleLbl="node1" presStyleIdx="1" presStyleCnt="6"/>
      <dgm:spPr>
        <a:prstGeom prst="roundRect">
          <a:avLst/>
        </a:prstGeom>
      </dgm:spPr>
      <dgm:t>
        <a:bodyPr/>
        <a:lstStyle/>
        <a:p>
          <a:endParaRPr lang="de-DE"/>
        </a:p>
      </dgm:t>
    </dgm:pt>
    <dgm:pt modelId="{F98985A0-0515-4C54-85A4-7C757E3796BA}" type="pres">
      <dgm:prSet presAssocID="{50A99C10-2730-44A5-AD93-A03252CAA429}" presName="parentText" presStyleLbl="node1" presStyleIdx="2" presStyleCnt="6">
        <dgm:presLayoutVars>
          <dgm:chMax val="0"/>
          <dgm:bulletEnabled val="1"/>
        </dgm:presLayoutVars>
      </dgm:prSet>
      <dgm:spPr/>
      <dgm:t>
        <a:bodyPr/>
        <a:lstStyle/>
        <a:p>
          <a:endParaRPr lang="de-DE"/>
        </a:p>
      </dgm:t>
    </dgm:pt>
    <dgm:pt modelId="{8A3435D4-5CC7-4333-845D-39F58CAC6795}" type="pres">
      <dgm:prSet presAssocID="{50A99C10-2730-44A5-AD93-A03252CAA429}" presName="negativeSpace" presStyleCnt="0"/>
      <dgm:spPr/>
    </dgm:pt>
    <dgm:pt modelId="{8203FB8D-DC1D-479A-A96F-6D5AF0141D1E}" type="pres">
      <dgm:prSet presAssocID="{50A99C10-2730-44A5-AD93-A03252CAA429}" presName="childText" presStyleLbl="conFgAcc1" presStyleIdx="2" presStyleCnt="6" custScaleY="85498" custLinFactNeighborY="60305">
        <dgm:presLayoutVars>
          <dgm:bulletEnabled val="1"/>
        </dgm:presLayoutVars>
      </dgm:prSet>
      <dgm:spPr>
        <a:prstGeom prst="rect">
          <a:avLst/>
        </a:prstGeom>
      </dgm:spPr>
      <dgm:t>
        <a:bodyPr/>
        <a:lstStyle/>
        <a:p>
          <a:endParaRPr lang="cs-CZ"/>
        </a:p>
      </dgm:t>
    </dgm:pt>
    <dgm:pt modelId="{F3A966D1-5723-407C-BC86-9127DB96BB2C}" type="pres">
      <dgm:prSet presAssocID="{47F0C2FB-DD1B-4FC5-A66E-5AA80C8647DF}" presName="spaceBetweenRectangles" presStyleCnt="0"/>
      <dgm:spPr/>
    </dgm:pt>
    <dgm:pt modelId="{2AF65F93-8EBD-4CE2-83DD-912199A59141}" type="pres">
      <dgm:prSet presAssocID="{2AFC59E8-BC41-4960-8AC5-622363B5F1C5}" presName="parentLin" presStyleCnt="0"/>
      <dgm:spPr/>
    </dgm:pt>
    <dgm:pt modelId="{C7B3893E-4AD4-4D67-99FE-FFA3D8FFBD20}" type="pres">
      <dgm:prSet presAssocID="{2AFC59E8-BC41-4960-8AC5-622363B5F1C5}" presName="parentLeftMargin" presStyleLbl="node1" presStyleIdx="2" presStyleCnt="6"/>
      <dgm:spPr>
        <a:prstGeom prst="roundRect">
          <a:avLst/>
        </a:prstGeom>
      </dgm:spPr>
      <dgm:t>
        <a:bodyPr/>
        <a:lstStyle/>
        <a:p>
          <a:endParaRPr lang="de-DE"/>
        </a:p>
      </dgm:t>
    </dgm:pt>
    <dgm:pt modelId="{DC559B44-EB68-4B3A-8493-438C563A3179}" type="pres">
      <dgm:prSet presAssocID="{2AFC59E8-BC41-4960-8AC5-622363B5F1C5}" presName="parentText" presStyleLbl="node1" presStyleIdx="3" presStyleCnt="6">
        <dgm:presLayoutVars>
          <dgm:chMax val="0"/>
          <dgm:bulletEnabled val="1"/>
        </dgm:presLayoutVars>
      </dgm:prSet>
      <dgm:spPr/>
      <dgm:t>
        <a:bodyPr/>
        <a:lstStyle/>
        <a:p>
          <a:endParaRPr lang="de-DE"/>
        </a:p>
      </dgm:t>
    </dgm:pt>
    <dgm:pt modelId="{ABA21474-1512-439E-9FE7-AE042F8545A8}" type="pres">
      <dgm:prSet presAssocID="{2AFC59E8-BC41-4960-8AC5-622363B5F1C5}" presName="negativeSpace" presStyleCnt="0"/>
      <dgm:spPr/>
    </dgm:pt>
    <dgm:pt modelId="{992D5214-E1D6-46F5-B5BD-4A845AD25F88}" type="pres">
      <dgm:prSet presAssocID="{2AFC59E8-BC41-4960-8AC5-622363B5F1C5}" presName="childText" presStyleLbl="conFgAcc1" presStyleIdx="3" presStyleCnt="6" custLinFactY="8839" custLinFactNeighborY="100000">
        <dgm:presLayoutVars>
          <dgm:bulletEnabled val="1"/>
        </dgm:presLayoutVars>
      </dgm:prSet>
      <dgm:spPr>
        <a:prstGeom prst="rect">
          <a:avLst/>
        </a:prstGeom>
      </dgm:spPr>
      <dgm:t>
        <a:bodyPr/>
        <a:lstStyle/>
        <a:p>
          <a:endParaRPr lang="cs-CZ"/>
        </a:p>
      </dgm:t>
    </dgm:pt>
    <dgm:pt modelId="{DBF03103-A51A-42D5-8891-F35B3491F7F7}" type="pres">
      <dgm:prSet presAssocID="{C58DC6E7-72C8-4E45-B789-0EEC32C48BF9}" presName="spaceBetweenRectangles" presStyleCnt="0"/>
      <dgm:spPr/>
    </dgm:pt>
    <dgm:pt modelId="{47739E2A-2571-4A45-8784-FFC4D4521DCC}" type="pres">
      <dgm:prSet presAssocID="{B9AEC1C3-742C-48FC-8F65-94B9D3618CB6}" presName="parentLin" presStyleCnt="0"/>
      <dgm:spPr/>
    </dgm:pt>
    <dgm:pt modelId="{3A8B88FA-9DD0-48B0-92F4-0DA0E6179FD8}" type="pres">
      <dgm:prSet presAssocID="{B9AEC1C3-742C-48FC-8F65-94B9D3618CB6}" presName="parentLeftMargin" presStyleLbl="node1" presStyleIdx="3" presStyleCnt="6"/>
      <dgm:spPr>
        <a:prstGeom prst="roundRect">
          <a:avLst/>
        </a:prstGeom>
      </dgm:spPr>
      <dgm:t>
        <a:bodyPr/>
        <a:lstStyle/>
        <a:p>
          <a:endParaRPr lang="cs-CZ"/>
        </a:p>
      </dgm:t>
    </dgm:pt>
    <dgm:pt modelId="{ECDB4947-4FF8-427E-88DC-10EED8413C90}" type="pres">
      <dgm:prSet presAssocID="{B9AEC1C3-742C-48FC-8F65-94B9D3618CB6}" presName="parentText" presStyleLbl="node1" presStyleIdx="4" presStyleCnt="6">
        <dgm:presLayoutVars>
          <dgm:chMax val="0"/>
          <dgm:bulletEnabled val="1"/>
        </dgm:presLayoutVars>
      </dgm:prSet>
      <dgm:spPr/>
      <dgm:t>
        <a:bodyPr/>
        <a:lstStyle/>
        <a:p>
          <a:endParaRPr lang="cs-CZ"/>
        </a:p>
      </dgm:t>
    </dgm:pt>
    <dgm:pt modelId="{CAAB0F34-24BD-4B32-B9E4-F20A52F768BB}" type="pres">
      <dgm:prSet presAssocID="{B9AEC1C3-742C-48FC-8F65-94B9D3618CB6}" presName="negativeSpace" presStyleCnt="0"/>
      <dgm:spPr/>
    </dgm:pt>
    <dgm:pt modelId="{FE0B5737-6A54-4C20-80B3-60F9B42CFA95}" type="pres">
      <dgm:prSet presAssocID="{B9AEC1C3-742C-48FC-8F65-94B9D3618CB6}" presName="childText" presStyleLbl="conFgAcc1" presStyleIdx="4" presStyleCnt="6" custLinFactY="5206" custLinFactNeighborY="100000">
        <dgm:presLayoutVars>
          <dgm:bulletEnabled val="1"/>
        </dgm:presLayoutVars>
      </dgm:prSet>
      <dgm:spPr>
        <a:prstGeom prst="rect">
          <a:avLst/>
        </a:prstGeom>
      </dgm:spPr>
      <dgm:t>
        <a:bodyPr/>
        <a:lstStyle/>
        <a:p>
          <a:endParaRPr lang="cs-CZ"/>
        </a:p>
      </dgm:t>
    </dgm:pt>
    <dgm:pt modelId="{7EFC5FBB-E712-44DE-9A5F-C3A4601A2DEE}" type="pres">
      <dgm:prSet presAssocID="{1EEFA8F4-1C2A-4268-8C0C-831F95E1890E}" presName="spaceBetweenRectangles" presStyleCnt="0"/>
      <dgm:spPr/>
    </dgm:pt>
    <dgm:pt modelId="{48C1FCC2-0FC0-4042-A365-28C7BD823CF3}" type="pres">
      <dgm:prSet presAssocID="{DCA8BF98-10ED-4EE8-9C4E-C469DD8D3F17}" presName="parentLin" presStyleCnt="0"/>
      <dgm:spPr/>
    </dgm:pt>
    <dgm:pt modelId="{24C0DFB7-9765-4299-A595-C30E87CA09A6}" type="pres">
      <dgm:prSet presAssocID="{DCA8BF98-10ED-4EE8-9C4E-C469DD8D3F17}" presName="parentLeftMargin" presStyleLbl="node1" presStyleIdx="4" presStyleCnt="6"/>
      <dgm:spPr>
        <a:prstGeom prst="roundRect">
          <a:avLst/>
        </a:prstGeom>
      </dgm:spPr>
      <dgm:t>
        <a:bodyPr/>
        <a:lstStyle/>
        <a:p>
          <a:endParaRPr lang="cs-CZ"/>
        </a:p>
      </dgm:t>
    </dgm:pt>
    <dgm:pt modelId="{4F11D23F-91E7-4D75-B5B4-3D5C21EBB1A3}" type="pres">
      <dgm:prSet presAssocID="{DCA8BF98-10ED-4EE8-9C4E-C469DD8D3F17}" presName="parentText" presStyleLbl="node1" presStyleIdx="5" presStyleCnt="6">
        <dgm:presLayoutVars>
          <dgm:chMax val="0"/>
          <dgm:bulletEnabled val="1"/>
        </dgm:presLayoutVars>
      </dgm:prSet>
      <dgm:spPr/>
      <dgm:t>
        <a:bodyPr/>
        <a:lstStyle/>
        <a:p>
          <a:endParaRPr lang="cs-CZ"/>
        </a:p>
      </dgm:t>
    </dgm:pt>
    <dgm:pt modelId="{58FA0B36-6964-45D4-98DF-DF1B5937939C}" type="pres">
      <dgm:prSet presAssocID="{DCA8BF98-10ED-4EE8-9C4E-C469DD8D3F17}" presName="negativeSpace" presStyleCnt="0"/>
      <dgm:spPr/>
    </dgm:pt>
    <dgm:pt modelId="{14585B16-CFC1-4D3E-9156-628A99D7B9AA}" type="pres">
      <dgm:prSet presAssocID="{DCA8BF98-10ED-4EE8-9C4E-C469DD8D3F17}" presName="childText" presStyleLbl="conFgAcc1" presStyleIdx="5" presStyleCnt="6">
        <dgm:presLayoutVars>
          <dgm:bulletEnabled val="1"/>
        </dgm:presLayoutVars>
      </dgm:prSet>
      <dgm:spPr>
        <a:prstGeom prst="rect">
          <a:avLst/>
        </a:prstGeom>
      </dgm:spPr>
      <dgm:t>
        <a:bodyPr/>
        <a:lstStyle/>
        <a:p>
          <a:endParaRPr lang="cs-CZ"/>
        </a:p>
      </dgm:t>
    </dgm:pt>
  </dgm:ptLst>
  <dgm:cxnLst>
    <dgm:cxn modelId="{DD3FA3F3-5619-4AD5-A20D-B4DA1BDE92BD}" type="presOf" srcId="{50A99C10-2730-44A5-AD93-A03252CAA429}" destId="{3FC1C608-7A5B-46B2-8364-87769B48BB5C}" srcOrd="0" destOrd="0" presId="urn:microsoft.com/office/officeart/2005/8/layout/list1"/>
    <dgm:cxn modelId="{5AC5DDCF-CDA4-4D4D-879B-774FF4FFA579}" srcId="{3460885C-E00A-4318-9C9D-95E45461004F}" destId="{50A99C10-2730-44A5-AD93-A03252CAA429}" srcOrd="2" destOrd="0" parTransId="{35022284-199F-4B94-BD71-D67AC5CD1E21}" sibTransId="{47F0C2FB-DD1B-4FC5-A66E-5AA80C8647DF}"/>
    <dgm:cxn modelId="{853AB067-08CD-4FCB-B768-232288F38E8E}" type="presOf" srcId="{2143199A-3F2F-436E-93A9-097599F41C05}" destId="{A9306492-3D6A-477F-8E4B-1FF79110C95E}" srcOrd="0" destOrd="0" presId="urn:microsoft.com/office/officeart/2005/8/layout/list1"/>
    <dgm:cxn modelId="{FA69808F-56A9-4EC2-8439-C1C7DC5EE1F2}" type="presOf" srcId="{2AFC59E8-BC41-4960-8AC5-622363B5F1C5}" destId="{C7B3893E-4AD4-4D67-99FE-FFA3D8FFBD20}" srcOrd="0" destOrd="0" presId="urn:microsoft.com/office/officeart/2005/8/layout/list1"/>
    <dgm:cxn modelId="{5D52268C-D9A0-43A7-AA0B-345F5BA5E8EE}" type="presOf" srcId="{DCA8BF98-10ED-4EE8-9C4E-C469DD8D3F17}" destId="{4F11D23F-91E7-4D75-B5B4-3D5C21EBB1A3}" srcOrd="1" destOrd="0" presId="urn:microsoft.com/office/officeart/2005/8/layout/list1"/>
    <dgm:cxn modelId="{440C111E-6AA0-4AD2-9B9D-EE8C172BC714}" type="presOf" srcId="{B9AEC1C3-742C-48FC-8F65-94B9D3618CB6}" destId="{3A8B88FA-9DD0-48B0-92F4-0DA0E6179FD8}" srcOrd="0" destOrd="0" presId="urn:microsoft.com/office/officeart/2005/8/layout/list1"/>
    <dgm:cxn modelId="{E885D836-8616-4A78-8267-FD759FDD0EA9}" srcId="{3460885C-E00A-4318-9C9D-95E45461004F}" destId="{B9AEC1C3-742C-48FC-8F65-94B9D3618CB6}" srcOrd="4" destOrd="0" parTransId="{7B749C19-59ED-4B35-89EE-6BE6F7336A14}" sibTransId="{1EEFA8F4-1C2A-4268-8C0C-831F95E1890E}"/>
    <dgm:cxn modelId="{08BA35EF-2E8B-418B-9EC1-FEE3DCC97005}" srcId="{DCA8BF98-10ED-4EE8-9C4E-C469DD8D3F17}" destId="{5067E532-783C-4ACA-AC53-AAF4AF2EEC2F}" srcOrd="0" destOrd="0" parTransId="{33023594-9333-4CBA-9EC2-6C3A3649F410}" sibTransId="{F63D7A9C-A0AF-43D7-84DE-B9ABBF01440A}"/>
    <dgm:cxn modelId="{4B69BE5B-57C9-4655-A682-C836CC68B2D8}" srcId="{8E0EC33A-D662-471C-BA5C-A31820C4E80F}" destId="{7CD3D7A5-2F04-4185-A556-C184A0497F39}" srcOrd="0" destOrd="0" parTransId="{C022C5BD-CB53-41FD-AD10-BBFF8B8DCFF8}" sibTransId="{EF91D0A0-7019-44DC-B606-691CFAEFB7E1}"/>
    <dgm:cxn modelId="{A738CD8C-9EB6-41CF-A679-AA7D6D1A102B}" srcId="{50A99C10-2730-44A5-AD93-A03252CAA429}" destId="{4F666B1C-27BC-4469-824F-23C43979BEAD}" srcOrd="0" destOrd="0" parTransId="{43AB4C85-1494-4349-8267-D58020757B7C}" sibTransId="{98212886-82A8-497F-BFB3-C39B31A10C98}"/>
    <dgm:cxn modelId="{F36F068C-A78D-4683-BC0A-A1CDB64F7AA9}" type="presOf" srcId="{76596BE8-D79A-4667-A23F-7458362D9C28}" destId="{992D5214-E1D6-46F5-B5BD-4A845AD25F88}" srcOrd="0" destOrd="0" presId="urn:microsoft.com/office/officeart/2005/8/layout/list1"/>
    <dgm:cxn modelId="{8CBC81FD-CC62-423B-A12A-6A4BE5DEB94C}" srcId="{2AFC59E8-BC41-4960-8AC5-622363B5F1C5}" destId="{76596BE8-D79A-4667-A23F-7458362D9C28}" srcOrd="0" destOrd="0" parTransId="{2CB0655F-6FDD-4254-8647-D5FC11B6F0C4}" sibTransId="{266CE2BB-4C57-4FE4-ADBC-774BB3592B67}"/>
    <dgm:cxn modelId="{7A1BE4EE-DB5A-49FC-AF0E-06544090592E}" srcId="{B9AEC1C3-742C-48FC-8F65-94B9D3618CB6}" destId="{582FBDAC-BB0E-4099-8390-0D6B70B898FB}" srcOrd="0" destOrd="0" parTransId="{145EB7CC-5154-4EBD-9F80-DC3AA5BC006C}" sibTransId="{90E3A0B3-3F8A-428A-8314-C8234C0741A3}"/>
    <dgm:cxn modelId="{AA46B255-32AF-4E32-BF04-77A778A3C2F9}" type="presOf" srcId="{4F666B1C-27BC-4469-824F-23C43979BEAD}" destId="{8203FB8D-DC1D-479A-A96F-6D5AF0141D1E}" srcOrd="0" destOrd="0" presId="urn:microsoft.com/office/officeart/2005/8/layout/list1"/>
    <dgm:cxn modelId="{0F7B5000-2318-4E6C-B2E8-9401403ED881}" type="presOf" srcId="{B9AEC1C3-742C-48FC-8F65-94B9D3618CB6}" destId="{ECDB4947-4FF8-427E-88DC-10EED8413C90}" srcOrd="1" destOrd="0" presId="urn:microsoft.com/office/officeart/2005/8/layout/list1"/>
    <dgm:cxn modelId="{8C8E8306-0EB0-4CE2-B7AF-31BACBFF3F65}" type="presOf" srcId="{2AFC59E8-BC41-4960-8AC5-622363B5F1C5}" destId="{DC559B44-EB68-4B3A-8493-438C563A3179}" srcOrd="1" destOrd="0" presId="urn:microsoft.com/office/officeart/2005/8/layout/list1"/>
    <dgm:cxn modelId="{2AF06F86-1669-4B5A-A1D3-A2F301A545F8}" type="presOf" srcId="{D7A6F4CE-FC20-43BC-ABA9-849DD6FF0170}" destId="{92ABBF5A-7458-4BB1-ABC1-B4CDD007B4F5}" srcOrd="0" destOrd="0" presId="urn:microsoft.com/office/officeart/2005/8/layout/list1"/>
    <dgm:cxn modelId="{F4260907-04A6-4C19-BD4D-054C1FF1C920}" srcId="{3460885C-E00A-4318-9C9D-95E45461004F}" destId="{2AFC59E8-BC41-4960-8AC5-622363B5F1C5}" srcOrd="3" destOrd="0" parTransId="{3A31B0E9-79D1-4009-A156-EE4FFEB385B7}" sibTransId="{C58DC6E7-72C8-4E45-B789-0EEC32C48BF9}"/>
    <dgm:cxn modelId="{6D117A4B-EC96-4744-AB7F-65A682989DC0}" srcId="{3460885C-E00A-4318-9C9D-95E45461004F}" destId="{DCA8BF98-10ED-4EE8-9C4E-C469DD8D3F17}" srcOrd="5" destOrd="0" parTransId="{F0C17836-16B4-41B7-A298-4DE863608C33}" sibTransId="{1A9B4FD6-7688-4455-B626-FC7F62748C2D}"/>
    <dgm:cxn modelId="{34C356A8-B90C-43C4-8C7E-D0A39E48C2B4}" srcId="{3460885C-E00A-4318-9C9D-95E45461004F}" destId="{2143199A-3F2F-436E-93A9-097599F41C05}" srcOrd="0" destOrd="0" parTransId="{2F2CDBFA-AA06-4C42-AADF-9DC1C924ED10}" sibTransId="{0D08E3E3-B9BB-4B20-BBD9-C20E80BC62A4}"/>
    <dgm:cxn modelId="{267691B9-DD49-4801-A178-26149BA5AE91}" type="presOf" srcId="{DCA8BF98-10ED-4EE8-9C4E-C469DD8D3F17}" destId="{24C0DFB7-9765-4299-A595-C30E87CA09A6}" srcOrd="0" destOrd="0" presId="urn:microsoft.com/office/officeart/2005/8/layout/list1"/>
    <dgm:cxn modelId="{AA0435E0-C227-4DBF-AE8A-DA6A046F9A44}" srcId="{2143199A-3F2F-436E-93A9-097599F41C05}" destId="{D7A6F4CE-FC20-43BC-ABA9-849DD6FF0170}" srcOrd="0" destOrd="0" parTransId="{E79B5D41-5F0E-4038-AA17-1D498AB14983}" sibTransId="{4F2EBA31-B124-45D4-A805-8AE4BFAB40FD}"/>
    <dgm:cxn modelId="{237D8313-D5A5-413A-8A38-EF4EC1CD5974}" type="presOf" srcId="{7CD3D7A5-2F04-4185-A556-C184A0497F39}" destId="{4B5AFBDE-2217-428D-BAA7-D985FB3D4ABC}" srcOrd="0" destOrd="0" presId="urn:microsoft.com/office/officeart/2005/8/layout/list1"/>
    <dgm:cxn modelId="{4CE0913C-3F03-4E21-8DEC-337F2982654E}" type="presOf" srcId="{50A99C10-2730-44A5-AD93-A03252CAA429}" destId="{F98985A0-0515-4C54-85A4-7C757E3796BA}" srcOrd="1" destOrd="0" presId="urn:microsoft.com/office/officeart/2005/8/layout/list1"/>
    <dgm:cxn modelId="{1BB32096-DD33-408D-B763-DEA06E9BE31B}" type="presOf" srcId="{2143199A-3F2F-436E-93A9-097599F41C05}" destId="{11D5BAE9-0493-43C5-8EAB-C405976C95FF}" srcOrd="1" destOrd="0" presId="urn:microsoft.com/office/officeart/2005/8/layout/list1"/>
    <dgm:cxn modelId="{E8B878B0-F2FE-4613-9E3A-5EDAD0F5EC7A}" type="presOf" srcId="{5067E532-783C-4ACA-AC53-AAF4AF2EEC2F}" destId="{14585B16-CFC1-4D3E-9156-628A99D7B9AA}" srcOrd="0" destOrd="0" presId="urn:microsoft.com/office/officeart/2005/8/layout/list1"/>
    <dgm:cxn modelId="{785EFC96-099C-4E5B-82E1-56B65E40FBE7}" type="presOf" srcId="{3460885C-E00A-4318-9C9D-95E45461004F}" destId="{DA95B8F4-0546-4F33-A2DD-1C07E5D76AB5}" srcOrd="0" destOrd="0" presId="urn:microsoft.com/office/officeart/2005/8/layout/list1"/>
    <dgm:cxn modelId="{FD1F609A-8A4B-41D1-B517-BA88D8B0537C}" type="presOf" srcId="{582FBDAC-BB0E-4099-8390-0D6B70B898FB}" destId="{FE0B5737-6A54-4C20-80B3-60F9B42CFA95}" srcOrd="0" destOrd="0" presId="urn:microsoft.com/office/officeart/2005/8/layout/list1"/>
    <dgm:cxn modelId="{A1BAACF6-C317-464E-90FF-7AE945C41B77}" type="presOf" srcId="{8E0EC33A-D662-471C-BA5C-A31820C4E80F}" destId="{9264B4E5-C543-4084-AE68-275886B7CD18}" srcOrd="0" destOrd="0" presId="urn:microsoft.com/office/officeart/2005/8/layout/list1"/>
    <dgm:cxn modelId="{FC5DCD1B-E1E5-4BD2-87B1-95F1F99F809A}" type="presOf" srcId="{8E0EC33A-D662-471C-BA5C-A31820C4E80F}" destId="{8C8A9DFA-FF28-427C-A07E-96566A036E05}" srcOrd="1" destOrd="0" presId="urn:microsoft.com/office/officeart/2005/8/layout/list1"/>
    <dgm:cxn modelId="{2977EFEA-291D-4AB1-B10A-18F4948117D8}" srcId="{3460885C-E00A-4318-9C9D-95E45461004F}" destId="{8E0EC33A-D662-471C-BA5C-A31820C4E80F}" srcOrd="1" destOrd="0" parTransId="{13135FBC-4D0F-4CA8-AD3A-0D7FF8725160}" sibTransId="{2B894455-50E4-4A4E-A095-119E048200F4}"/>
    <dgm:cxn modelId="{6F7FEF1A-249C-4275-BCE6-558B92D50A7D}" type="presParOf" srcId="{DA95B8F4-0546-4F33-A2DD-1C07E5D76AB5}" destId="{367BED0E-A540-4F0E-88C7-C1E260B575FF}" srcOrd="0" destOrd="0" presId="urn:microsoft.com/office/officeart/2005/8/layout/list1"/>
    <dgm:cxn modelId="{68E653D1-9ADF-4AE6-9B0C-AD3997C5AA78}" type="presParOf" srcId="{367BED0E-A540-4F0E-88C7-C1E260B575FF}" destId="{A9306492-3D6A-477F-8E4B-1FF79110C95E}" srcOrd="0" destOrd="0" presId="urn:microsoft.com/office/officeart/2005/8/layout/list1"/>
    <dgm:cxn modelId="{D8FF3D2D-4DFD-4F17-9E8F-9C86DBCCAE57}" type="presParOf" srcId="{367BED0E-A540-4F0E-88C7-C1E260B575FF}" destId="{11D5BAE9-0493-43C5-8EAB-C405976C95FF}" srcOrd="1" destOrd="0" presId="urn:microsoft.com/office/officeart/2005/8/layout/list1"/>
    <dgm:cxn modelId="{082DCA41-72E4-47CA-8E93-D92F3BC8CEF4}" type="presParOf" srcId="{DA95B8F4-0546-4F33-A2DD-1C07E5D76AB5}" destId="{61B78540-1D4F-4845-96D8-64086272EF7F}" srcOrd="1" destOrd="0" presId="urn:microsoft.com/office/officeart/2005/8/layout/list1"/>
    <dgm:cxn modelId="{7EE9DC45-0F0C-4974-8FE4-32CC2B9934ED}" type="presParOf" srcId="{DA95B8F4-0546-4F33-A2DD-1C07E5D76AB5}" destId="{92ABBF5A-7458-4BB1-ABC1-B4CDD007B4F5}" srcOrd="2" destOrd="0" presId="urn:microsoft.com/office/officeart/2005/8/layout/list1"/>
    <dgm:cxn modelId="{B61FCCCA-DFF2-4426-A0B6-1E2186124EA0}" type="presParOf" srcId="{DA95B8F4-0546-4F33-A2DD-1C07E5D76AB5}" destId="{6958AF48-FACC-457B-BE22-DD46D91DBAC0}" srcOrd="3" destOrd="0" presId="urn:microsoft.com/office/officeart/2005/8/layout/list1"/>
    <dgm:cxn modelId="{BBB52730-D104-4534-8F4F-76B2E2FBE0C0}" type="presParOf" srcId="{DA95B8F4-0546-4F33-A2DD-1C07E5D76AB5}" destId="{36240D2C-3F65-494F-A4A6-8DE5754B8DC5}" srcOrd="4" destOrd="0" presId="urn:microsoft.com/office/officeart/2005/8/layout/list1"/>
    <dgm:cxn modelId="{19C44D07-D43E-4BF5-8D94-8AF0441D69F9}" type="presParOf" srcId="{36240D2C-3F65-494F-A4A6-8DE5754B8DC5}" destId="{9264B4E5-C543-4084-AE68-275886B7CD18}" srcOrd="0" destOrd="0" presId="urn:microsoft.com/office/officeart/2005/8/layout/list1"/>
    <dgm:cxn modelId="{D8E24346-1A2F-40ED-87E3-B034B6C05025}" type="presParOf" srcId="{36240D2C-3F65-494F-A4A6-8DE5754B8DC5}" destId="{8C8A9DFA-FF28-427C-A07E-96566A036E05}" srcOrd="1" destOrd="0" presId="urn:microsoft.com/office/officeart/2005/8/layout/list1"/>
    <dgm:cxn modelId="{44EBAD39-0260-432C-A56C-4FA75CA73D60}" type="presParOf" srcId="{DA95B8F4-0546-4F33-A2DD-1C07E5D76AB5}" destId="{036E42FB-90FD-4196-BF76-6E7627ACEFBF}" srcOrd="5" destOrd="0" presId="urn:microsoft.com/office/officeart/2005/8/layout/list1"/>
    <dgm:cxn modelId="{C86A805B-6C62-4EF1-9596-AF55C916C846}" type="presParOf" srcId="{DA95B8F4-0546-4F33-A2DD-1C07E5D76AB5}" destId="{4B5AFBDE-2217-428D-BAA7-D985FB3D4ABC}" srcOrd="6" destOrd="0" presId="urn:microsoft.com/office/officeart/2005/8/layout/list1"/>
    <dgm:cxn modelId="{01FBB412-FA7D-4BE2-9749-2999EFC68A5A}" type="presParOf" srcId="{DA95B8F4-0546-4F33-A2DD-1C07E5D76AB5}" destId="{7423E6A5-5B14-46AA-B40D-4732650B8FA3}" srcOrd="7" destOrd="0" presId="urn:microsoft.com/office/officeart/2005/8/layout/list1"/>
    <dgm:cxn modelId="{118674E5-726A-4F7C-8193-6E9571C42FFD}" type="presParOf" srcId="{DA95B8F4-0546-4F33-A2DD-1C07E5D76AB5}" destId="{705D4064-017A-4F3F-8E17-DDC47B67F339}" srcOrd="8" destOrd="0" presId="urn:microsoft.com/office/officeart/2005/8/layout/list1"/>
    <dgm:cxn modelId="{B3037F07-8CF4-4280-ACDB-C0344C892EC3}" type="presParOf" srcId="{705D4064-017A-4F3F-8E17-DDC47B67F339}" destId="{3FC1C608-7A5B-46B2-8364-87769B48BB5C}" srcOrd="0" destOrd="0" presId="urn:microsoft.com/office/officeart/2005/8/layout/list1"/>
    <dgm:cxn modelId="{8DB4B6AD-6E49-49B5-A704-DEC635EE6A0C}" type="presParOf" srcId="{705D4064-017A-4F3F-8E17-DDC47B67F339}" destId="{F98985A0-0515-4C54-85A4-7C757E3796BA}" srcOrd="1" destOrd="0" presId="urn:microsoft.com/office/officeart/2005/8/layout/list1"/>
    <dgm:cxn modelId="{B5F5824D-C06E-4A83-92E2-A190EB22E049}" type="presParOf" srcId="{DA95B8F4-0546-4F33-A2DD-1C07E5D76AB5}" destId="{8A3435D4-5CC7-4333-845D-39F58CAC6795}" srcOrd="9" destOrd="0" presId="urn:microsoft.com/office/officeart/2005/8/layout/list1"/>
    <dgm:cxn modelId="{8BAEFF92-4AEE-4ADC-AE94-5ADF7C0C72E5}" type="presParOf" srcId="{DA95B8F4-0546-4F33-A2DD-1C07E5D76AB5}" destId="{8203FB8D-DC1D-479A-A96F-6D5AF0141D1E}" srcOrd="10" destOrd="0" presId="urn:microsoft.com/office/officeart/2005/8/layout/list1"/>
    <dgm:cxn modelId="{239FB1B0-D930-4097-A6D5-42AA287B51BC}" type="presParOf" srcId="{DA95B8F4-0546-4F33-A2DD-1C07E5D76AB5}" destId="{F3A966D1-5723-407C-BC86-9127DB96BB2C}" srcOrd="11" destOrd="0" presId="urn:microsoft.com/office/officeart/2005/8/layout/list1"/>
    <dgm:cxn modelId="{011816E5-A3FC-4C04-97FD-120586A67690}" type="presParOf" srcId="{DA95B8F4-0546-4F33-A2DD-1C07E5D76AB5}" destId="{2AF65F93-8EBD-4CE2-83DD-912199A59141}" srcOrd="12" destOrd="0" presId="urn:microsoft.com/office/officeart/2005/8/layout/list1"/>
    <dgm:cxn modelId="{99A37525-0730-4B19-8894-BE6EB6B5F158}" type="presParOf" srcId="{2AF65F93-8EBD-4CE2-83DD-912199A59141}" destId="{C7B3893E-4AD4-4D67-99FE-FFA3D8FFBD20}" srcOrd="0" destOrd="0" presId="urn:microsoft.com/office/officeart/2005/8/layout/list1"/>
    <dgm:cxn modelId="{81109B6B-5974-4B71-90E8-82B796F34013}" type="presParOf" srcId="{2AF65F93-8EBD-4CE2-83DD-912199A59141}" destId="{DC559B44-EB68-4B3A-8493-438C563A3179}" srcOrd="1" destOrd="0" presId="urn:microsoft.com/office/officeart/2005/8/layout/list1"/>
    <dgm:cxn modelId="{2B32212B-2046-4FE6-B653-70D522CB8FE3}" type="presParOf" srcId="{DA95B8F4-0546-4F33-A2DD-1C07E5D76AB5}" destId="{ABA21474-1512-439E-9FE7-AE042F8545A8}" srcOrd="13" destOrd="0" presId="urn:microsoft.com/office/officeart/2005/8/layout/list1"/>
    <dgm:cxn modelId="{A8A13B3F-967C-48EB-9806-7EB171A64DBD}" type="presParOf" srcId="{DA95B8F4-0546-4F33-A2DD-1C07E5D76AB5}" destId="{992D5214-E1D6-46F5-B5BD-4A845AD25F88}" srcOrd="14" destOrd="0" presId="urn:microsoft.com/office/officeart/2005/8/layout/list1"/>
    <dgm:cxn modelId="{9965902D-F692-4C83-BEFB-9C87F32AC2F6}" type="presParOf" srcId="{DA95B8F4-0546-4F33-A2DD-1C07E5D76AB5}" destId="{DBF03103-A51A-42D5-8891-F35B3491F7F7}" srcOrd="15" destOrd="0" presId="urn:microsoft.com/office/officeart/2005/8/layout/list1"/>
    <dgm:cxn modelId="{99114170-CAEE-48EE-A8DD-6A300C5006E9}" type="presParOf" srcId="{DA95B8F4-0546-4F33-A2DD-1C07E5D76AB5}" destId="{47739E2A-2571-4A45-8784-FFC4D4521DCC}" srcOrd="16" destOrd="0" presId="urn:microsoft.com/office/officeart/2005/8/layout/list1"/>
    <dgm:cxn modelId="{F70AD21E-0234-4FEA-9FD3-7B6CE6B778E6}" type="presParOf" srcId="{47739E2A-2571-4A45-8784-FFC4D4521DCC}" destId="{3A8B88FA-9DD0-48B0-92F4-0DA0E6179FD8}" srcOrd="0" destOrd="0" presId="urn:microsoft.com/office/officeart/2005/8/layout/list1"/>
    <dgm:cxn modelId="{AB131403-7D5C-4429-A6B7-DD4E70C46A8E}" type="presParOf" srcId="{47739E2A-2571-4A45-8784-FFC4D4521DCC}" destId="{ECDB4947-4FF8-427E-88DC-10EED8413C90}" srcOrd="1" destOrd="0" presId="urn:microsoft.com/office/officeart/2005/8/layout/list1"/>
    <dgm:cxn modelId="{40F50C25-E762-4F6A-AA2D-EF0F113C2A7E}" type="presParOf" srcId="{DA95B8F4-0546-4F33-A2DD-1C07E5D76AB5}" destId="{CAAB0F34-24BD-4B32-B9E4-F20A52F768BB}" srcOrd="17" destOrd="0" presId="urn:microsoft.com/office/officeart/2005/8/layout/list1"/>
    <dgm:cxn modelId="{D3DD66D6-338A-4888-9F54-506A56BD19A6}" type="presParOf" srcId="{DA95B8F4-0546-4F33-A2DD-1C07E5D76AB5}" destId="{FE0B5737-6A54-4C20-80B3-60F9B42CFA95}" srcOrd="18" destOrd="0" presId="urn:microsoft.com/office/officeart/2005/8/layout/list1"/>
    <dgm:cxn modelId="{BE087AFA-AAE7-4407-A58B-DF6478FD882E}" type="presParOf" srcId="{DA95B8F4-0546-4F33-A2DD-1C07E5D76AB5}" destId="{7EFC5FBB-E712-44DE-9A5F-C3A4601A2DEE}" srcOrd="19" destOrd="0" presId="urn:microsoft.com/office/officeart/2005/8/layout/list1"/>
    <dgm:cxn modelId="{774E7B83-B022-4EC7-AFF1-7DC443E8F5F0}" type="presParOf" srcId="{DA95B8F4-0546-4F33-A2DD-1C07E5D76AB5}" destId="{48C1FCC2-0FC0-4042-A365-28C7BD823CF3}" srcOrd="20" destOrd="0" presId="urn:microsoft.com/office/officeart/2005/8/layout/list1"/>
    <dgm:cxn modelId="{85E724AB-A137-49BE-9C93-C61307AE276F}" type="presParOf" srcId="{48C1FCC2-0FC0-4042-A365-28C7BD823CF3}" destId="{24C0DFB7-9765-4299-A595-C30E87CA09A6}" srcOrd="0" destOrd="0" presId="urn:microsoft.com/office/officeart/2005/8/layout/list1"/>
    <dgm:cxn modelId="{E1FB3AED-00BF-4D8C-8DE2-D12D5331B79F}" type="presParOf" srcId="{48C1FCC2-0FC0-4042-A365-28C7BD823CF3}" destId="{4F11D23F-91E7-4D75-B5B4-3D5C21EBB1A3}" srcOrd="1" destOrd="0" presId="urn:microsoft.com/office/officeart/2005/8/layout/list1"/>
    <dgm:cxn modelId="{E1918522-39FE-4D00-A6EC-6EF8F0F00CE5}" type="presParOf" srcId="{DA95B8F4-0546-4F33-A2DD-1C07E5D76AB5}" destId="{58FA0B36-6964-45D4-98DF-DF1B5937939C}" srcOrd="21" destOrd="0" presId="urn:microsoft.com/office/officeart/2005/8/layout/list1"/>
    <dgm:cxn modelId="{EF09412D-E53F-4252-BAD1-383808212C35}" type="presParOf" srcId="{DA95B8F4-0546-4F33-A2DD-1C07E5D76AB5}" destId="{14585B16-CFC1-4D3E-9156-628A99D7B9AA}"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BBF5A-7458-4BB1-ABC1-B4CDD007B4F5}">
      <dsp:nvSpPr>
        <dsp:cNvPr id="0" name=""/>
        <dsp:cNvSpPr/>
      </dsp:nvSpPr>
      <dsp:spPr>
        <a:xfrm>
          <a:off x="0" y="467891"/>
          <a:ext cx="5887720" cy="680400"/>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6952" tIns="229108" rIns="45695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smtClean="0">
              <a:solidFill>
                <a:sysClr val="windowText" lastClr="000000">
                  <a:hueOff val="0"/>
                  <a:satOff val="0"/>
                  <a:lumOff val="0"/>
                  <a:alphaOff val="0"/>
                </a:sysClr>
              </a:solidFill>
              <a:latin typeface="Calibri" panose="020F0502020204030204"/>
              <a:ea typeface="+mn-ea"/>
              <a:cs typeface="+mn-cs"/>
            </a:rPr>
            <a:t>Creating a socio-demographic profile of each respondent  and of his/her household.</a:t>
          </a:r>
          <a:endParaRPr lang="en-US" sz="1200" kern="1200" noProof="0" dirty="0">
            <a:solidFill>
              <a:sysClr val="windowText" lastClr="000000">
                <a:hueOff val="0"/>
                <a:satOff val="0"/>
                <a:lumOff val="0"/>
                <a:alphaOff val="0"/>
              </a:sysClr>
            </a:solidFill>
            <a:latin typeface="Calibri" panose="020F0502020204030204"/>
            <a:ea typeface="+mn-ea"/>
            <a:cs typeface="+mn-cs"/>
          </a:endParaRPr>
        </a:p>
      </dsp:txBody>
      <dsp:txXfrm>
        <a:off x="0" y="467891"/>
        <a:ext cx="5887720" cy="680400"/>
      </dsp:txXfrm>
    </dsp:sp>
    <dsp:sp modelId="{11D5BAE9-0493-43C5-8EAB-C405976C95FF}">
      <dsp:nvSpPr>
        <dsp:cNvPr id="0" name=""/>
        <dsp:cNvSpPr/>
      </dsp:nvSpPr>
      <dsp:spPr>
        <a:xfrm>
          <a:off x="347139" y="138102"/>
          <a:ext cx="4121404" cy="35424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779" tIns="0" rIns="155779" bIns="0" numCol="1" spcCol="1270" anchor="ctr" anchorCtr="0">
          <a:noAutofit/>
        </a:bodyPr>
        <a:lstStyle/>
        <a:p>
          <a:pPr lvl="0" algn="l" defTabSz="622300">
            <a:lnSpc>
              <a:spcPct val="90000"/>
            </a:lnSpc>
            <a:spcBef>
              <a:spcPct val="0"/>
            </a:spcBef>
            <a:spcAft>
              <a:spcPct val="35000"/>
            </a:spcAft>
          </a:pPr>
          <a:r>
            <a:rPr lang="de-DE" sz="1400" kern="1200" dirty="0" err="1" smtClean="0">
              <a:solidFill>
                <a:sysClr val="window" lastClr="FFFFFF"/>
              </a:solidFill>
              <a:latin typeface="Calibri" panose="020F0502020204030204"/>
              <a:ea typeface="+mn-ea"/>
              <a:cs typeface="+mn-cs"/>
            </a:rPr>
            <a:t>Socio-demographic</a:t>
          </a:r>
          <a:r>
            <a:rPr lang="de-DE" sz="1400" kern="1200" dirty="0" smtClean="0">
              <a:solidFill>
                <a:sysClr val="window" lastClr="FFFFFF"/>
              </a:solidFill>
              <a:latin typeface="Calibri" panose="020F0502020204030204"/>
              <a:ea typeface="+mn-ea"/>
              <a:cs typeface="+mn-cs"/>
            </a:rPr>
            <a:t> </a:t>
          </a:r>
          <a:r>
            <a:rPr lang="de-DE" sz="1400" kern="1200" dirty="0" err="1" smtClean="0">
              <a:solidFill>
                <a:sysClr val="window" lastClr="FFFFFF"/>
              </a:solidFill>
              <a:latin typeface="Calibri" panose="020F0502020204030204"/>
              <a:ea typeface="+mn-ea"/>
              <a:cs typeface="+mn-cs"/>
            </a:rPr>
            <a:t>characteristics</a:t>
          </a:r>
          <a:endParaRPr lang="de-DE" sz="1400" kern="1200" dirty="0">
            <a:solidFill>
              <a:sysClr val="window" lastClr="FFFFFF"/>
            </a:solidFill>
            <a:latin typeface="Calibri" panose="020F0502020204030204"/>
            <a:ea typeface="+mn-ea"/>
            <a:cs typeface="+mn-cs"/>
          </a:endParaRPr>
        </a:p>
      </dsp:txBody>
      <dsp:txXfrm>
        <a:off x="364432" y="155395"/>
        <a:ext cx="4086818" cy="319654"/>
      </dsp:txXfrm>
    </dsp:sp>
    <dsp:sp modelId="{4B5AFBDE-2217-428D-BAA7-D985FB3D4ABC}">
      <dsp:nvSpPr>
        <dsp:cNvPr id="0" name=""/>
        <dsp:cNvSpPr/>
      </dsp:nvSpPr>
      <dsp:spPr>
        <a:xfrm>
          <a:off x="0" y="1132035"/>
          <a:ext cx="5887720" cy="680400"/>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6952" tIns="229108" rIns="45695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smtClean="0">
              <a:solidFill>
                <a:sysClr val="windowText" lastClr="000000">
                  <a:hueOff val="0"/>
                  <a:satOff val="0"/>
                  <a:lumOff val="0"/>
                  <a:alphaOff val="0"/>
                </a:sysClr>
              </a:solidFill>
              <a:latin typeface="Calibri" panose="020F0502020204030204"/>
              <a:ea typeface="+mn-ea"/>
              <a:cs typeface="+mn-cs"/>
            </a:rPr>
            <a:t>Determine the  extent of the ICT solutions and  smart applications use by respondent and his/her ability to use them.</a:t>
          </a:r>
          <a:endParaRPr lang="en-US" sz="1200" kern="1200" noProof="0" dirty="0">
            <a:solidFill>
              <a:sysClr val="windowText" lastClr="000000">
                <a:hueOff val="0"/>
                <a:satOff val="0"/>
                <a:lumOff val="0"/>
                <a:alphaOff val="0"/>
              </a:sysClr>
            </a:solidFill>
            <a:latin typeface="Calibri" panose="020F0502020204030204"/>
            <a:ea typeface="+mn-ea"/>
            <a:cs typeface="+mn-cs"/>
          </a:endParaRPr>
        </a:p>
      </dsp:txBody>
      <dsp:txXfrm>
        <a:off x="0" y="1132035"/>
        <a:ext cx="5887720" cy="680400"/>
      </dsp:txXfrm>
    </dsp:sp>
    <dsp:sp modelId="{8C8A9DFA-FF28-427C-A07E-96566A036E05}">
      <dsp:nvSpPr>
        <dsp:cNvPr id="0" name=""/>
        <dsp:cNvSpPr/>
      </dsp:nvSpPr>
      <dsp:spPr>
        <a:xfrm>
          <a:off x="294386" y="1016460"/>
          <a:ext cx="4121404" cy="35424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779" tIns="0" rIns="155779" bIns="0" numCol="1" spcCol="1270" anchor="ctr" anchorCtr="0">
          <a:noAutofit/>
        </a:bodyPr>
        <a:lstStyle/>
        <a:p>
          <a:pPr lvl="0" algn="l" defTabSz="622300">
            <a:lnSpc>
              <a:spcPct val="90000"/>
            </a:lnSpc>
            <a:spcBef>
              <a:spcPct val="0"/>
            </a:spcBef>
            <a:spcAft>
              <a:spcPct val="35000"/>
            </a:spcAft>
          </a:pPr>
          <a:r>
            <a:rPr lang="de-DE" sz="1400" kern="1200" dirty="0" err="1" smtClean="0">
              <a:solidFill>
                <a:sysClr val="window" lastClr="FFFFFF"/>
              </a:solidFill>
              <a:latin typeface="Calibri" panose="020F0502020204030204"/>
              <a:ea typeface="+mn-ea"/>
              <a:cs typeface="+mn-cs"/>
            </a:rPr>
            <a:t>Usage</a:t>
          </a:r>
          <a:r>
            <a:rPr lang="de-DE" sz="1400" kern="1200" dirty="0" smtClean="0">
              <a:solidFill>
                <a:sysClr val="window" lastClr="FFFFFF"/>
              </a:solidFill>
              <a:latin typeface="Calibri" panose="020F0502020204030204"/>
              <a:ea typeface="+mn-ea"/>
              <a:cs typeface="+mn-cs"/>
            </a:rPr>
            <a:t> </a:t>
          </a:r>
          <a:r>
            <a:rPr lang="de-DE" sz="1400" kern="1200" dirty="0" err="1" smtClean="0">
              <a:solidFill>
                <a:sysClr val="window" lastClr="FFFFFF"/>
              </a:solidFill>
              <a:latin typeface="Calibri" panose="020F0502020204030204"/>
              <a:ea typeface="+mn-ea"/>
              <a:cs typeface="+mn-cs"/>
            </a:rPr>
            <a:t>of</a:t>
          </a:r>
          <a:r>
            <a:rPr lang="de-DE" sz="1400" kern="1200" dirty="0" smtClean="0">
              <a:solidFill>
                <a:sysClr val="window" lastClr="FFFFFF"/>
              </a:solidFill>
              <a:latin typeface="Calibri" panose="020F0502020204030204"/>
              <a:ea typeface="+mn-ea"/>
              <a:cs typeface="+mn-cs"/>
            </a:rPr>
            <a:t> ICT</a:t>
          </a:r>
          <a:r>
            <a:rPr lang="cs-CZ" sz="1400" kern="1200" dirty="0" smtClean="0">
              <a:solidFill>
                <a:sysClr val="window" lastClr="FFFFFF"/>
              </a:solidFill>
              <a:latin typeface="Calibri" panose="020F0502020204030204"/>
              <a:ea typeface="+mn-ea"/>
              <a:cs typeface="+mn-cs"/>
            </a:rPr>
            <a:t> </a:t>
          </a:r>
          <a:r>
            <a:rPr lang="en-US" sz="1400" kern="1200" dirty="0" smtClean="0">
              <a:solidFill>
                <a:sysClr val="window" lastClr="FFFFFF"/>
              </a:solidFill>
              <a:latin typeface="Calibri" panose="020F0502020204030204"/>
              <a:ea typeface="+mn-ea"/>
              <a:cs typeface="+mn-cs"/>
            </a:rPr>
            <a:t>and smart applications</a:t>
          </a:r>
          <a:endParaRPr lang="de-DE" sz="1400" kern="1200" dirty="0">
            <a:solidFill>
              <a:sysClr val="window" lastClr="FFFFFF"/>
            </a:solidFill>
            <a:latin typeface="Calibri" panose="020F0502020204030204"/>
            <a:ea typeface="+mn-ea"/>
            <a:cs typeface="+mn-cs"/>
          </a:endParaRPr>
        </a:p>
      </dsp:txBody>
      <dsp:txXfrm>
        <a:off x="311679" y="1033753"/>
        <a:ext cx="4086818" cy="319654"/>
      </dsp:txXfrm>
    </dsp:sp>
    <dsp:sp modelId="{8203FB8D-DC1D-479A-A96F-6D5AF0141D1E}">
      <dsp:nvSpPr>
        <dsp:cNvPr id="0" name=""/>
        <dsp:cNvSpPr/>
      </dsp:nvSpPr>
      <dsp:spPr>
        <a:xfrm>
          <a:off x="0" y="2093432"/>
          <a:ext cx="5887720" cy="581728"/>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6952" tIns="229108" rIns="45695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smtClean="0">
              <a:solidFill>
                <a:sysClr val="windowText" lastClr="000000">
                  <a:hueOff val="0"/>
                  <a:satOff val="0"/>
                  <a:lumOff val="0"/>
                  <a:alphaOff val="0"/>
                </a:sysClr>
              </a:solidFill>
              <a:latin typeface="Calibri" panose="020F0502020204030204"/>
              <a:ea typeface="+mn-ea"/>
              <a:cs typeface="+mn-cs"/>
            </a:rPr>
            <a:t>Determine typical mobility patterns while commuting to work,  local government institutions  and entertainment.</a:t>
          </a:r>
          <a:endParaRPr lang="en-US" sz="1200" kern="1200" noProof="0" dirty="0">
            <a:solidFill>
              <a:sysClr val="windowText" lastClr="000000">
                <a:hueOff val="0"/>
                <a:satOff val="0"/>
                <a:lumOff val="0"/>
                <a:alphaOff val="0"/>
              </a:sysClr>
            </a:solidFill>
            <a:latin typeface="Calibri" panose="020F0502020204030204"/>
            <a:ea typeface="+mn-ea"/>
            <a:cs typeface="+mn-cs"/>
          </a:endParaRPr>
        </a:p>
      </dsp:txBody>
      <dsp:txXfrm>
        <a:off x="0" y="2093432"/>
        <a:ext cx="5887720" cy="581728"/>
      </dsp:txXfrm>
    </dsp:sp>
    <dsp:sp modelId="{F98985A0-0515-4C54-85A4-7C757E3796BA}">
      <dsp:nvSpPr>
        <dsp:cNvPr id="0" name=""/>
        <dsp:cNvSpPr/>
      </dsp:nvSpPr>
      <dsp:spPr>
        <a:xfrm>
          <a:off x="294386" y="1877235"/>
          <a:ext cx="4121404" cy="35424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779" tIns="0" rIns="155779" bIns="0" numCol="1" spcCol="1270" anchor="ctr" anchorCtr="0">
          <a:noAutofit/>
        </a:bodyPr>
        <a:lstStyle/>
        <a:p>
          <a:pPr lvl="0" algn="l" defTabSz="622300">
            <a:lnSpc>
              <a:spcPct val="90000"/>
            </a:lnSpc>
            <a:spcBef>
              <a:spcPct val="0"/>
            </a:spcBef>
            <a:spcAft>
              <a:spcPct val="35000"/>
            </a:spcAft>
          </a:pPr>
          <a:r>
            <a:rPr lang="de-DE" sz="1400" kern="1200" dirty="0" smtClean="0">
              <a:solidFill>
                <a:sysClr val="window" lastClr="FFFFFF"/>
              </a:solidFill>
              <a:latin typeface="Calibri" panose="020F0502020204030204"/>
              <a:ea typeface="+mn-ea"/>
              <a:cs typeface="+mn-cs"/>
            </a:rPr>
            <a:t>Mobility</a:t>
          </a:r>
          <a:endParaRPr lang="de-DE" sz="1400" kern="1200" dirty="0">
            <a:solidFill>
              <a:sysClr val="window" lastClr="FFFFFF"/>
            </a:solidFill>
            <a:latin typeface="Calibri" panose="020F0502020204030204"/>
            <a:ea typeface="+mn-ea"/>
            <a:cs typeface="+mn-cs"/>
          </a:endParaRPr>
        </a:p>
      </dsp:txBody>
      <dsp:txXfrm>
        <a:off x="311679" y="1894528"/>
        <a:ext cx="4086818" cy="319654"/>
      </dsp:txXfrm>
    </dsp:sp>
    <dsp:sp modelId="{992D5214-E1D6-46F5-B5BD-4A845AD25F88}">
      <dsp:nvSpPr>
        <dsp:cNvPr id="0" name=""/>
        <dsp:cNvSpPr/>
      </dsp:nvSpPr>
      <dsp:spPr>
        <a:xfrm>
          <a:off x="0" y="3002944"/>
          <a:ext cx="5887720" cy="680400"/>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6952" tIns="229108" rIns="45695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smtClean="0">
              <a:solidFill>
                <a:sysClr val="windowText" lastClr="000000">
                  <a:hueOff val="0"/>
                  <a:satOff val="0"/>
                  <a:lumOff val="0"/>
                  <a:alphaOff val="0"/>
                </a:sysClr>
              </a:solidFill>
              <a:latin typeface="Calibri" panose="020F0502020204030204"/>
              <a:ea typeface="+mn-ea"/>
              <a:cs typeface="+mn-cs"/>
            </a:rPr>
            <a:t>Respondent‘s perception of the city’s infrastructure quality and usage of public space in the city.</a:t>
          </a:r>
          <a:endParaRPr lang="en-US" sz="1200" kern="1200" noProof="0" dirty="0">
            <a:solidFill>
              <a:sysClr val="windowText" lastClr="000000">
                <a:hueOff val="0"/>
                <a:satOff val="0"/>
                <a:lumOff val="0"/>
                <a:alphaOff val="0"/>
              </a:sysClr>
            </a:solidFill>
            <a:latin typeface="Calibri" panose="020F0502020204030204"/>
            <a:ea typeface="+mn-ea"/>
            <a:cs typeface="+mn-cs"/>
          </a:endParaRPr>
        </a:p>
      </dsp:txBody>
      <dsp:txXfrm>
        <a:off x="0" y="3002944"/>
        <a:ext cx="5887720" cy="680400"/>
      </dsp:txXfrm>
    </dsp:sp>
    <dsp:sp modelId="{DC559B44-EB68-4B3A-8493-438C563A3179}">
      <dsp:nvSpPr>
        <dsp:cNvPr id="0" name=""/>
        <dsp:cNvSpPr/>
      </dsp:nvSpPr>
      <dsp:spPr>
        <a:xfrm>
          <a:off x="294386" y="2700883"/>
          <a:ext cx="4121404" cy="35424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779" tIns="0" rIns="155779" bIns="0" numCol="1" spcCol="1270" anchor="ctr" anchorCtr="0">
          <a:noAutofit/>
        </a:bodyPr>
        <a:lstStyle/>
        <a:p>
          <a:pPr lvl="0" algn="l" defTabSz="622300">
            <a:lnSpc>
              <a:spcPct val="90000"/>
            </a:lnSpc>
            <a:spcBef>
              <a:spcPct val="0"/>
            </a:spcBef>
            <a:spcAft>
              <a:spcPct val="35000"/>
            </a:spcAft>
          </a:pPr>
          <a:r>
            <a:rPr lang="de-DE" sz="1400" kern="1200" dirty="0" smtClean="0">
              <a:solidFill>
                <a:sysClr val="window" lastClr="FFFFFF"/>
              </a:solidFill>
              <a:latin typeface="Calibri" panose="020F0502020204030204"/>
              <a:ea typeface="+mn-ea"/>
              <a:cs typeface="+mn-cs"/>
            </a:rPr>
            <a:t>City </a:t>
          </a:r>
          <a:r>
            <a:rPr lang="de-DE" sz="1400" kern="1200" dirty="0" err="1" smtClean="0">
              <a:solidFill>
                <a:sysClr val="window" lastClr="FFFFFF"/>
              </a:solidFill>
              <a:latin typeface="Calibri" panose="020F0502020204030204"/>
              <a:ea typeface="+mn-ea"/>
              <a:cs typeface="+mn-cs"/>
            </a:rPr>
            <a:t>infrastructure</a:t>
          </a:r>
          <a:r>
            <a:rPr lang="de-DE" sz="1400" kern="1200" dirty="0" smtClean="0">
              <a:solidFill>
                <a:sysClr val="window" lastClr="FFFFFF"/>
              </a:solidFill>
              <a:latin typeface="Calibri" panose="020F0502020204030204"/>
              <a:ea typeface="+mn-ea"/>
              <a:cs typeface="+mn-cs"/>
            </a:rPr>
            <a:t> </a:t>
          </a:r>
          <a:r>
            <a:rPr lang="de-DE" sz="1400" kern="1200" dirty="0" err="1" smtClean="0">
              <a:solidFill>
                <a:sysClr val="window" lastClr="FFFFFF"/>
              </a:solidFill>
              <a:latin typeface="Calibri" panose="020F0502020204030204"/>
              <a:ea typeface="+mn-ea"/>
              <a:cs typeface="+mn-cs"/>
            </a:rPr>
            <a:t>and</a:t>
          </a:r>
          <a:r>
            <a:rPr lang="de-DE" sz="1400" kern="1200" dirty="0" smtClean="0">
              <a:solidFill>
                <a:sysClr val="window" lastClr="FFFFFF"/>
              </a:solidFill>
              <a:latin typeface="Calibri" panose="020F0502020204030204"/>
              <a:ea typeface="+mn-ea"/>
              <a:cs typeface="+mn-cs"/>
            </a:rPr>
            <a:t> </a:t>
          </a:r>
          <a:r>
            <a:rPr lang="de-DE" sz="1400" kern="1200" dirty="0" err="1" smtClean="0">
              <a:solidFill>
                <a:sysClr val="window" lastClr="FFFFFF"/>
              </a:solidFill>
              <a:latin typeface="Calibri" panose="020F0502020204030204"/>
              <a:ea typeface="+mn-ea"/>
              <a:cs typeface="+mn-cs"/>
            </a:rPr>
            <a:t>public</a:t>
          </a:r>
          <a:r>
            <a:rPr lang="de-DE" sz="1400" kern="1200" dirty="0" smtClean="0">
              <a:solidFill>
                <a:sysClr val="window" lastClr="FFFFFF"/>
              </a:solidFill>
              <a:latin typeface="Calibri" panose="020F0502020204030204"/>
              <a:ea typeface="+mn-ea"/>
              <a:cs typeface="+mn-cs"/>
            </a:rPr>
            <a:t> </a:t>
          </a:r>
          <a:r>
            <a:rPr lang="de-DE" sz="1400" kern="1200" dirty="0" err="1" smtClean="0">
              <a:solidFill>
                <a:sysClr val="window" lastClr="FFFFFF"/>
              </a:solidFill>
              <a:latin typeface="Calibri" panose="020F0502020204030204"/>
              <a:ea typeface="+mn-ea"/>
              <a:cs typeface="+mn-cs"/>
            </a:rPr>
            <a:t>space</a:t>
          </a:r>
          <a:endParaRPr lang="de-DE" sz="1400" kern="1200" dirty="0">
            <a:solidFill>
              <a:sysClr val="window" lastClr="FFFFFF"/>
            </a:solidFill>
            <a:latin typeface="Calibri" panose="020F0502020204030204"/>
            <a:ea typeface="+mn-ea"/>
            <a:cs typeface="+mn-cs"/>
          </a:endParaRPr>
        </a:p>
      </dsp:txBody>
      <dsp:txXfrm>
        <a:off x="311679" y="2718176"/>
        <a:ext cx="4086818" cy="319654"/>
      </dsp:txXfrm>
    </dsp:sp>
    <dsp:sp modelId="{FE0B5737-6A54-4C20-80B3-60F9B42CFA95}">
      <dsp:nvSpPr>
        <dsp:cNvPr id="0" name=""/>
        <dsp:cNvSpPr/>
      </dsp:nvSpPr>
      <dsp:spPr>
        <a:xfrm>
          <a:off x="0" y="3900545"/>
          <a:ext cx="5887720" cy="680400"/>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6952" tIns="229108" rIns="45695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smtClean="0">
              <a:solidFill>
                <a:sysClr val="windowText" lastClr="000000">
                  <a:hueOff val="0"/>
                  <a:satOff val="0"/>
                  <a:lumOff val="0"/>
                  <a:alphaOff val="0"/>
                </a:sysClr>
              </a:solidFill>
              <a:latin typeface="Calibri" panose="020F0502020204030204"/>
              <a:ea typeface="+mn-ea"/>
              <a:cs typeface="+mn-cs"/>
            </a:rPr>
            <a:t>Determine the degree to which the municipality uses ICT and smart applications.</a:t>
          </a:r>
          <a:endParaRPr lang="en-US" sz="1200" kern="1200" noProof="0" dirty="0">
            <a:solidFill>
              <a:sysClr val="windowText" lastClr="000000">
                <a:hueOff val="0"/>
                <a:satOff val="0"/>
                <a:lumOff val="0"/>
                <a:alphaOff val="0"/>
              </a:sysClr>
            </a:solidFill>
            <a:latin typeface="Calibri" panose="020F0502020204030204"/>
            <a:ea typeface="+mn-ea"/>
            <a:cs typeface="+mn-cs"/>
          </a:endParaRPr>
        </a:p>
      </dsp:txBody>
      <dsp:txXfrm>
        <a:off x="0" y="3900545"/>
        <a:ext cx="5887720" cy="680400"/>
      </dsp:txXfrm>
    </dsp:sp>
    <dsp:sp modelId="{ECDB4947-4FF8-427E-88DC-10EED8413C90}">
      <dsp:nvSpPr>
        <dsp:cNvPr id="0" name=""/>
        <dsp:cNvSpPr/>
      </dsp:nvSpPr>
      <dsp:spPr>
        <a:xfrm>
          <a:off x="294386" y="3623203"/>
          <a:ext cx="4121404" cy="35424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779" tIns="0" rIns="155779" bIns="0" numCol="1" spcCol="1270" anchor="ctr" anchorCtr="0">
          <a:noAutofit/>
        </a:bodyPr>
        <a:lstStyle/>
        <a:p>
          <a:pPr lvl="0" algn="l" defTabSz="622300">
            <a:lnSpc>
              <a:spcPct val="90000"/>
            </a:lnSpc>
            <a:spcBef>
              <a:spcPct val="0"/>
            </a:spcBef>
            <a:spcAft>
              <a:spcPct val="35000"/>
            </a:spcAft>
          </a:pPr>
          <a:r>
            <a:rPr lang="de-DE" sz="1400" kern="1200" dirty="0" smtClean="0">
              <a:solidFill>
                <a:sysClr val="window" lastClr="FFFFFF"/>
              </a:solidFill>
              <a:latin typeface="Calibri" panose="020F0502020204030204"/>
              <a:ea typeface="+mn-ea"/>
              <a:cs typeface="+mn-cs"/>
            </a:rPr>
            <a:t>Smart </a:t>
          </a:r>
          <a:r>
            <a:rPr lang="de-DE" sz="1400" kern="1200" dirty="0" err="1" smtClean="0">
              <a:solidFill>
                <a:sysClr val="window" lastClr="FFFFFF"/>
              </a:solidFill>
              <a:latin typeface="Calibri" panose="020F0502020204030204"/>
              <a:ea typeface="+mn-ea"/>
              <a:cs typeface="+mn-cs"/>
            </a:rPr>
            <a:t>governance</a:t>
          </a:r>
          <a:endParaRPr lang="de-DE" sz="1400" kern="1200" dirty="0">
            <a:solidFill>
              <a:sysClr val="window" lastClr="FFFFFF"/>
            </a:solidFill>
            <a:latin typeface="Calibri" panose="020F0502020204030204"/>
            <a:ea typeface="+mn-ea"/>
            <a:cs typeface="+mn-cs"/>
          </a:endParaRPr>
        </a:p>
      </dsp:txBody>
      <dsp:txXfrm>
        <a:off x="311679" y="3640496"/>
        <a:ext cx="4086818" cy="319654"/>
      </dsp:txXfrm>
    </dsp:sp>
    <dsp:sp modelId="{14585B16-CFC1-4D3E-9156-628A99D7B9AA}">
      <dsp:nvSpPr>
        <dsp:cNvPr id="0" name=""/>
        <dsp:cNvSpPr/>
      </dsp:nvSpPr>
      <dsp:spPr>
        <a:xfrm>
          <a:off x="0" y="4722643"/>
          <a:ext cx="5887720" cy="680400"/>
        </a:xfrm>
        <a:prstGeom prst="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6952" tIns="229108" rIns="456952"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smtClean="0">
              <a:solidFill>
                <a:sysClr val="windowText" lastClr="000000">
                  <a:hueOff val="0"/>
                  <a:satOff val="0"/>
                  <a:lumOff val="0"/>
                  <a:alphaOff val="0"/>
                </a:sysClr>
              </a:solidFill>
              <a:latin typeface="Calibri" panose="020F0502020204030204"/>
              <a:ea typeface="+mn-ea"/>
              <a:cs typeface="+mn-cs"/>
            </a:rPr>
            <a:t>Measures implemented by the municipality in order to balance development and environmental protection.</a:t>
          </a:r>
          <a:endParaRPr lang="en-US" sz="1200" kern="1200" noProof="0" dirty="0">
            <a:solidFill>
              <a:sysClr val="windowText" lastClr="000000">
                <a:hueOff val="0"/>
                <a:satOff val="0"/>
                <a:lumOff val="0"/>
                <a:alphaOff val="0"/>
              </a:sysClr>
            </a:solidFill>
            <a:latin typeface="Calibri" panose="020F0502020204030204"/>
            <a:ea typeface="+mn-ea"/>
            <a:cs typeface="+mn-cs"/>
          </a:endParaRPr>
        </a:p>
      </dsp:txBody>
      <dsp:txXfrm>
        <a:off x="0" y="4722643"/>
        <a:ext cx="5887720" cy="680400"/>
      </dsp:txXfrm>
    </dsp:sp>
    <dsp:sp modelId="{4F11D23F-91E7-4D75-B5B4-3D5C21EBB1A3}">
      <dsp:nvSpPr>
        <dsp:cNvPr id="0" name=""/>
        <dsp:cNvSpPr/>
      </dsp:nvSpPr>
      <dsp:spPr>
        <a:xfrm>
          <a:off x="294386" y="4545523"/>
          <a:ext cx="4121404" cy="35424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779" tIns="0" rIns="155779" bIns="0" numCol="1" spcCol="1270" anchor="ctr" anchorCtr="0">
          <a:noAutofit/>
        </a:bodyPr>
        <a:lstStyle/>
        <a:p>
          <a:pPr lvl="0" algn="l" defTabSz="622300">
            <a:lnSpc>
              <a:spcPct val="90000"/>
            </a:lnSpc>
            <a:spcBef>
              <a:spcPct val="0"/>
            </a:spcBef>
            <a:spcAft>
              <a:spcPct val="35000"/>
            </a:spcAft>
          </a:pPr>
          <a:r>
            <a:rPr lang="de-DE" sz="1400" kern="1200" dirty="0" smtClean="0">
              <a:solidFill>
                <a:sysClr val="window" lastClr="FFFFFF"/>
              </a:solidFill>
              <a:latin typeface="Calibri" panose="020F0502020204030204"/>
              <a:ea typeface="+mn-ea"/>
              <a:cs typeface="+mn-cs"/>
            </a:rPr>
            <a:t>Environmental </a:t>
          </a:r>
          <a:r>
            <a:rPr lang="de-DE" sz="1400" kern="1200" dirty="0" err="1" smtClean="0">
              <a:solidFill>
                <a:sysClr val="window" lastClr="FFFFFF"/>
              </a:solidFill>
              <a:latin typeface="Calibri" panose="020F0502020204030204"/>
              <a:ea typeface="+mn-ea"/>
              <a:cs typeface="+mn-cs"/>
            </a:rPr>
            <a:t>sustainability</a:t>
          </a:r>
          <a:endParaRPr lang="de-DE" sz="1400" kern="1200" dirty="0">
            <a:solidFill>
              <a:sysClr val="window" lastClr="FFFFFF"/>
            </a:solidFill>
            <a:latin typeface="Calibri" panose="020F0502020204030204"/>
            <a:ea typeface="+mn-ea"/>
            <a:cs typeface="+mn-cs"/>
          </a:endParaRPr>
        </a:p>
      </dsp:txBody>
      <dsp:txXfrm>
        <a:off x="311679" y="4562816"/>
        <a:ext cx="4086818"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1A566-81A4-440E-9BDC-C31A17366D2B}" type="datetimeFigureOut">
              <a:rPr lang="de-DE" smtClean="0"/>
              <a:t>25.06.2018</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2B528E-43B1-4592-BDAF-F8FD5256A7A5}" type="slidenum">
              <a:rPr lang="de-DE" smtClean="0"/>
              <a:t>‹#›</a:t>
            </a:fld>
            <a:endParaRPr lang="de-DE"/>
          </a:p>
        </p:txBody>
      </p:sp>
    </p:spTree>
    <p:extLst>
      <p:ext uri="{BB962C8B-B14F-4D97-AF65-F5344CB8AC3E}">
        <p14:creationId xmlns:p14="http://schemas.microsoft.com/office/powerpoint/2010/main" val="2059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22B528E-43B1-4592-BDAF-F8FD5256A7A5}" type="slidenum">
              <a:rPr lang="de-DE" smtClean="0"/>
              <a:t>1</a:t>
            </a:fld>
            <a:endParaRPr lang="de-DE"/>
          </a:p>
        </p:txBody>
      </p:sp>
    </p:spTree>
    <p:extLst>
      <p:ext uri="{BB962C8B-B14F-4D97-AF65-F5344CB8AC3E}">
        <p14:creationId xmlns:p14="http://schemas.microsoft.com/office/powerpoint/2010/main" val="2169120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cs-CZ" dirty="0" smtClean="0"/>
              <a:t>http://www.slideshare.net/BRTCoE/land-usetransport-interactions-evidence-from-and-implications-for-urban-public-transportation-systems</a:t>
            </a:r>
            <a:endParaRPr lang="en-US" dirty="0" smtClean="0"/>
          </a:p>
          <a:p>
            <a:endParaRPr lang="en-US" dirty="0" smtClean="0"/>
          </a:p>
          <a:p>
            <a:endParaRPr lang="en-US" dirty="0" smtClean="0"/>
          </a:p>
          <a:p>
            <a:r>
              <a:rPr lang="en-US" sz="1200" b="0" i="0" u="none" strike="noStrike" kern="1200" baseline="0" dirty="0" smtClean="0">
                <a:solidFill>
                  <a:schemeClr val="tx1"/>
                </a:solidFill>
                <a:latin typeface="+mn-lt"/>
                <a:ea typeface="+mn-ea"/>
                <a:cs typeface="+mn-cs"/>
              </a:rPr>
              <a:t>How we use our land (i.e., for agriculture, residential, commercial,</a:t>
            </a:r>
          </a:p>
          <a:p>
            <a:r>
              <a:rPr lang="en-US" sz="1200" b="0" i="0" u="none" strike="noStrike" kern="1200" baseline="0" dirty="0" smtClean="0">
                <a:solidFill>
                  <a:schemeClr val="tx1"/>
                </a:solidFill>
                <a:latin typeface="+mn-lt"/>
                <a:ea typeface="+mn-ea"/>
                <a:cs typeface="+mn-cs"/>
              </a:rPr>
              <a:t>industrial development) impacts our transportation</a:t>
            </a:r>
          </a:p>
          <a:p>
            <a:r>
              <a:rPr lang="en-US" sz="1200" b="0" i="0" u="none" strike="noStrike" kern="1200" baseline="0" dirty="0" smtClean="0">
                <a:solidFill>
                  <a:schemeClr val="tx1"/>
                </a:solidFill>
                <a:latin typeface="+mn-lt"/>
                <a:ea typeface="+mn-ea"/>
                <a:cs typeface="+mn-cs"/>
              </a:rPr>
              <a:t>facilities, modes of travel (i.e., cars, buses, bicycles or walking),</a:t>
            </a:r>
          </a:p>
          <a:p>
            <a:r>
              <a:rPr lang="en-US" sz="1200" b="0" i="0" u="none" strike="noStrike" kern="1200" baseline="0" dirty="0" smtClean="0">
                <a:solidFill>
                  <a:schemeClr val="tx1"/>
                </a:solidFill>
                <a:latin typeface="+mn-lt"/>
                <a:ea typeface="+mn-ea"/>
                <a:cs typeface="+mn-cs"/>
              </a:rPr>
              <a:t>services and vice versa. This land use-transportation relationship</a:t>
            </a:r>
          </a:p>
          <a:p>
            <a:r>
              <a:rPr lang="en-US" sz="1200" b="0" i="0" u="none" strike="noStrike" kern="1200" baseline="0" dirty="0" smtClean="0">
                <a:solidFill>
                  <a:schemeClr val="tx1"/>
                </a:solidFill>
                <a:latin typeface="+mn-lt"/>
                <a:ea typeface="+mn-ea"/>
                <a:cs typeface="+mn-cs"/>
              </a:rPr>
              <a:t>or cycle is illustrated by describing what commonly</a:t>
            </a:r>
          </a:p>
          <a:p>
            <a:r>
              <a:rPr lang="en-US" sz="1200" b="0" i="0" u="none" strike="noStrike" kern="1200" baseline="0" dirty="0" smtClean="0">
                <a:solidFill>
                  <a:schemeClr val="tx1"/>
                </a:solidFill>
                <a:latin typeface="+mn-lt"/>
                <a:ea typeface="+mn-ea"/>
                <a:cs typeface="+mn-cs"/>
              </a:rPr>
              <a:t>occurs when a road is built or improved. Land along the road</a:t>
            </a:r>
          </a:p>
          <a:p>
            <a:r>
              <a:rPr lang="en-US" sz="1200" b="0" i="0" u="none" strike="noStrike" kern="1200" baseline="0" dirty="0" smtClean="0">
                <a:solidFill>
                  <a:schemeClr val="tx1"/>
                </a:solidFill>
                <a:latin typeface="+mn-lt"/>
                <a:ea typeface="+mn-ea"/>
                <a:cs typeface="+mn-cs"/>
              </a:rPr>
              <a:t>becomes more accessible. This increased accessibility makes</a:t>
            </a:r>
          </a:p>
          <a:p>
            <a:r>
              <a:rPr lang="en-US" sz="1200" b="0" i="0" u="none" strike="noStrike" kern="1200" baseline="0" dirty="0" smtClean="0">
                <a:solidFill>
                  <a:schemeClr val="tx1"/>
                </a:solidFill>
                <a:latin typeface="+mn-lt"/>
                <a:ea typeface="+mn-ea"/>
                <a:cs typeface="+mn-cs"/>
              </a:rPr>
              <a:t>the land more valuable and attractive to developers. As land</a:t>
            </a:r>
          </a:p>
          <a:p>
            <a:r>
              <a:rPr lang="en-US" sz="1200" b="0" i="0" u="none" strike="noStrike" kern="1200" baseline="0" dirty="0" smtClean="0">
                <a:solidFill>
                  <a:schemeClr val="tx1"/>
                </a:solidFill>
                <a:latin typeface="+mn-lt"/>
                <a:ea typeface="+mn-ea"/>
                <a:cs typeface="+mn-cs"/>
              </a:rPr>
              <a:t>along the road is developed, traffic volumes and the number of</a:t>
            </a:r>
          </a:p>
          <a:p>
            <a:r>
              <a:rPr lang="en-US" sz="1200" b="0" i="0" u="none" strike="noStrike" kern="1200" baseline="0" dirty="0" smtClean="0">
                <a:solidFill>
                  <a:schemeClr val="tx1"/>
                </a:solidFill>
                <a:latin typeface="+mn-lt"/>
                <a:ea typeface="+mn-ea"/>
                <a:cs typeface="+mn-cs"/>
              </a:rPr>
              <a:t>driveways increase. This results in more congestion and a</a:t>
            </a:r>
          </a:p>
          <a:p>
            <a:r>
              <a:rPr lang="en-US" sz="1200" b="0" i="0" u="none" strike="noStrike" kern="1200" baseline="0" dirty="0" smtClean="0">
                <a:solidFill>
                  <a:schemeClr val="tx1"/>
                </a:solidFill>
                <a:latin typeface="+mn-lt"/>
                <a:ea typeface="+mn-ea"/>
                <a:cs typeface="+mn-cs"/>
              </a:rPr>
              <a:t>deterioration of the road’s capacity to efficiently move people</a:t>
            </a:r>
          </a:p>
          <a:p>
            <a:r>
              <a:rPr lang="en-US" sz="1200" b="0" i="0" u="none" strike="noStrike" kern="1200" baseline="0" dirty="0" smtClean="0">
                <a:solidFill>
                  <a:schemeClr val="tx1"/>
                </a:solidFill>
                <a:latin typeface="+mn-lt"/>
                <a:ea typeface="+mn-ea"/>
                <a:cs typeface="+mn-cs"/>
              </a:rPr>
              <a:t>and goods. The reduced efficiency of the road eventually</a:t>
            </a:r>
          </a:p>
          <a:p>
            <a:r>
              <a:rPr lang="en-US" sz="1200" b="0" i="0" u="none" strike="noStrike" kern="1200" baseline="0" dirty="0" smtClean="0">
                <a:solidFill>
                  <a:schemeClr val="tx1"/>
                </a:solidFill>
                <a:latin typeface="+mn-lt"/>
                <a:ea typeface="+mn-ea"/>
                <a:cs typeface="+mn-cs"/>
              </a:rPr>
              <a:t>necessitates roadway capacity improvements that may encourage</a:t>
            </a:r>
          </a:p>
          <a:p>
            <a:r>
              <a:rPr lang="en-US" sz="1200" b="0" i="0" u="none" strike="noStrike" kern="1200" baseline="0" dirty="0" smtClean="0">
                <a:solidFill>
                  <a:schemeClr val="tx1"/>
                </a:solidFill>
                <a:latin typeface="+mn-lt"/>
                <a:ea typeface="+mn-ea"/>
                <a:cs typeface="+mn-cs"/>
              </a:rPr>
              <a:t>additional development and the start of a new cycle</a:t>
            </a:r>
            <a:endParaRPr lang="cs-CZ" dirty="0" smtClean="0"/>
          </a:p>
          <a:p>
            <a:endParaRPr lang="cs-CZ" dirty="0" smtClean="0"/>
          </a:p>
          <a:p>
            <a:r>
              <a:rPr lang="de-DE" dirty="0" smtClean="0"/>
              <a:t>http://media.tmiponline.org/clearinghouse/tmip/newsletter/spring05_issue22/</a:t>
            </a:r>
            <a:endParaRPr lang="de-DE" dirty="0"/>
          </a:p>
        </p:txBody>
      </p:sp>
      <p:sp>
        <p:nvSpPr>
          <p:cNvPr id="4" name="Slide Number Placeholder 3"/>
          <p:cNvSpPr>
            <a:spLocks noGrp="1"/>
          </p:cNvSpPr>
          <p:nvPr>
            <p:ph type="sldNum" sz="quarter" idx="10"/>
          </p:nvPr>
        </p:nvSpPr>
        <p:spPr/>
        <p:txBody>
          <a:bodyPr/>
          <a:lstStyle/>
          <a:p>
            <a:fld id="{F22B528E-43B1-4592-BDAF-F8FD5256A7A5}" type="slidenum">
              <a:rPr lang="de-DE" smtClean="0"/>
              <a:t>11</a:t>
            </a:fld>
            <a:endParaRPr lang="de-DE"/>
          </a:p>
        </p:txBody>
      </p:sp>
    </p:spTree>
    <p:extLst>
      <p:ext uri="{BB962C8B-B14F-4D97-AF65-F5344CB8AC3E}">
        <p14:creationId xmlns:p14="http://schemas.microsoft.com/office/powerpoint/2010/main" val="1334135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F22B528E-43B1-4592-BDAF-F8FD5256A7A5}" type="slidenum">
              <a:rPr lang="de-DE" smtClean="0"/>
              <a:t>12</a:t>
            </a:fld>
            <a:endParaRPr lang="de-DE"/>
          </a:p>
        </p:txBody>
      </p:sp>
    </p:spTree>
    <p:extLst>
      <p:ext uri="{BB962C8B-B14F-4D97-AF65-F5344CB8AC3E}">
        <p14:creationId xmlns:p14="http://schemas.microsoft.com/office/powerpoint/2010/main" val="111202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F22B528E-43B1-4592-BDAF-F8FD5256A7A5}" type="slidenum">
              <a:rPr lang="de-DE" smtClean="0"/>
              <a:t>13</a:t>
            </a:fld>
            <a:endParaRPr lang="de-DE"/>
          </a:p>
        </p:txBody>
      </p:sp>
    </p:spTree>
    <p:extLst>
      <p:ext uri="{BB962C8B-B14F-4D97-AF65-F5344CB8AC3E}">
        <p14:creationId xmlns:p14="http://schemas.microsoft.com/office/powerpoint/2010/main" val="2275333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D3F29-92D9-4FD4-8911-133BDCA08187}" type="slidenum">
              <a:rPr lang="en-US" altLang="en-US"/>
              <a:pPr/>
              <a:t>14</a:t>
            </a:fld>
            <a:endParaRPr lang="en-US" altLang="en-US"/>
          </a:p>
        </p:txBody>
      </p:sp>
      <p:sp>
        <p:nvSpPr>
          <p:cNvPr id="242690" name="Rectangle 1026"/>
          <p:cNvSpPr>
            <a:spLocks noGrp="1" noRot="1" noChangeAspect="1" noChangeArrowheads="1" noTextEdit="1"/>
          </p:cNvSpPr>
          <p:nvPr>
            <p:ph type="sldImg"/>
          </p:nvPr>
        </p:nvSpPr>
        <p:spPr>
          <a:xfrm>
            <a:off x="1143000" y="685800"/>
            <a:ext cx="4572000" cy="3429000"/>
          </a:xfrm>
          <a:ln/>
        </p:spPr>
      </p:sp>
      <p:sp>
        <p:nvSpPr>
          <p:cNvPr id="242691" name="Rectangle 1027"/>
          <p:cNvSpPr>
            <a:spLocks noGrp="1" noChangeArrowheads="1"/>
          </p:cNvSpPr>
          <p:nvPr>
            <p:ph type="body" idx="1"/>
          </p:nvPr>
        </p:nvSpPr>
        <p:spPr>
          <a:xfrm>
            <a:off x="914401" y="4343400"/>
            <a:ext cx="5181600" cy="4114800"/>
          </a:xfrm>
        </p:spPr>
        <p:txBody>
          <a:bodyPr/>
          <a:lstStyle/>
          <a:p>
            <a:pPr>
              <a:buFontTx/>
              <a:buChar char="•"/>
            </a:pPr>
            <a:r>
              <a:rPr lang="en-US" altLang="en-US" dirty="0">
                <a:cs typeface="Times New Roman" pitchFamily="18" charset="0"/>
              </a:rPr>
              <a:t>In these models is separately predicted every single trip. When you are planning a trip though, you plan it with respect to many other parameters as: the previous trips, the next trips, etc. Usually trips are planned during the day. Sequence of trips, and not particular trips is the relevant unit of analysis. People do not plan the whole schedule at once. Usually only the most important parts of the schedule are placed in advance, and the rest is updated according to momentary progress.</a:t>
            </a:r>
          </a:p>
          <a:p>
            <a:pPr>
              <a:buFontTx/>
              <a:buChar char="•"/>
            </a:pPr>
            <a:r>
              <a:rPr lang="en-US" altLang="en-US" dirty="0">
                <a:cs typeface="Times New Roman" pitchFamily="18" charset="0"/>
              </a:rPr>
              <a:t>The number of trips is predicted as a function of socio-demographical information. Why would people with different income and number of children make different number of trips? This lack of meaning was the main reason for looking for other models.</a:t>
            </a:r>
            <a:r>
              <a:rPr lang="en-US" altLang="en-US" dirty="0"/>
              <a:t> </a:t>
            </a:r>
          </a:p>
          <a:p>
            <a:pPr>
              <a:buFontTx/>
              <a:buChar char="•"/>
            </a:pPr>
            <a:r>
              <a:rPr lang="en-US" altLang="en-US" dirty="0">
                <a:cs typeface="Times New Roman" pitchFamily="18" charset="0"/>
              </a:rPr>
              <a:t>A very important effect on people’s schedule comes from other members of the same household. For example, parents often have to adjust their schedule to be able to drop the children to school and pick them up again in the afternoon. </a:t>
            </a:r>
          </a:p>
          <a:p>
            <a:pPr>
              <a:buFontTx/>
              <a:buChar char="•"/>
            </a:pPr>
            <a:r>
              <a:rPr lang="en-US" altLang="en-US" dirty="0">
                <a:cs typeface="Times New Roman" pitchFamily="18" charset="0"/>
              </a:rPr>
              <a:t>For example, changes in opening hours of a shop will definitely affect the travel volume. This property is not captured in the UTPS.</a:t>
            </a:r>
          </a:p>
          <a:p>
            <a:pPr>
              <a:buFontTx/>
              <a:buChar char="•"/>
            </a:pPr>
            <a:endParaRPr lang="en-US" altLang="en-US" dirty="0">
              <a:cs typeface="Times New Roman" pitchFamily="18" charset="0"/>
            </a:endParaRPr>
          </a:p>
        </p:txBody>
      </p:sp>
    </p:spTree>
    <p:extLst>
      <p:ext uri="{BB962C8B-B14F-4D97-AF65-F5344CB8AC3E}">
        <p14:creationId xmlns:p14="http://schemas.microsoft.com/office/powerpoint/2010/main" val="1204100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4BE2A-AC65-46DB-BD82-EAF3162B88FA}" type="slidenum">
              <a:rPr lang="en-US" altLang="en-US"/>
              <a:pPr/>
              <a:t>15</a:t>
            </a:fld>
            <a:endParaRPr lang="en-US" altLang="en-US"/>
          </a:p>
        </p:txBody>
      </p:sp>
      <p:sp>
        <p:nvSpPr>
          <p:cNvPr id="244738" name="Rectangle 1026"/>
          <p:cNvSpPr>
            <a:spLocks noGrp="1" noRot="1" noChangeAspect="1" noChangeArrowheads="1" noTextEdit="1"/>
          </p:cNvSpPr>
          <p:nvPr>
            <p:ph type="sldImg"/>
          </p:nvPr>
        </p:nvSpPr>
        <p:spPr>
          <a:xfrm>
            <a:off x="1143000" y="685800"/>
            <a:ext cx="4572000" cy="3429000"/>
          </a:xfrm>
          <a:ln/>
        </p:spPr>
      </p:sp>
      <p:sp>
        <p:nvSpPr>
          <p:cNvPr id="244739" name="Rectangle 1027"/>
          <p:cNvSpPr>
            <a:spLocks noGrp="1" noChangeArrowheads="1"/>
          </p:cNvSpPr>
          <p:nvPr>
            <p:ph type="body" idx="1"/>
          </p:nvPr>
        </p:nvSpPr>
        <p:spPr/>
        <p:txBody>
          <a:bodyPr/>
          <a:lstStyle/>
          <a:p>
            <a:endParaRPr lang="cs-CZ" altLang="en-US"/>
          </a:p>
        </p:txBody>
      </p:sp>
    </p:spTree>
    <p:extLst>
      <p:ext uri="{BB962C8B-B14F-4D97-AF65-F5344CB8AC3E}">
        <p14:creationId xmlns:p14="http://schemas.microsoft.com/office/powerpoint/2010/main" val="2999155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A9558-7D72-4E3B-9455-EEF12CDFD4DC}" type="slidenum">
              <a:rPr lang="en-US" altLang="en-US"/>
              <a:pPr/>
              <a:t>16</a:t>
            </a:fld>
            <a:endParaRPr lang="en-US" altLang="en-US"/>
          </a:p>
        </p:txBody>
      </p:sp>
      <p:sp>
        <p:nvSpPr>
          <p:cNvPr id="259074" name="Rectangle 2"/>
          <p:cNvSpPr>
            <a:spLocks noGrp="1" noRot="1" noChangeAspect="1" noChangeArrowheads="1" noTextEdit="1"/>
          </p:cNvSpPr>
          <p:nvPr>
            <p:ph type="sldImg"/>
          </p:nvPr>
        </p:nvSpPr>
        <p:spPr>
          <a:xfrm>
            <a:off x="1143000" y="685800"/>
            <a:ext cx="4572000" cy="3429000"/>
          </a:xfrm>
          <a:ln/>
        </p:spPr>
      </p:sp>
      <p:sp>
        <p:nvSpPr>
          <p:cNvPr id="259075" name="Rectangle 3"/>
          <p:cNvSpPr>
            <a:spLocks noGrp="1" noChangeArrowheads="1"/>
          </p:cNvSpPr>
          <p:nvPr>
            <p:ph type="body" idx="1"/>
          </p:nvPr>
        </p:nvSpPr>
        <p:spPr/>
        <p:txBody>
          <a:bodyPr/>
          <a:lstStyle/>
          <a:p>
            <a:endParaRPr lang="cs-CZ" altLang="en-US" dirty="0"/>
          </a:p>
        </p:txBody>
      </p:sp>
    </p:spTree>
    <p:extLst>
      <p:ext uri="{BB962C8B-B14F-4D97-AF65-F5344CB8AC3E}">
        <p14:creationId xmlns:p14="http://schemas.microsoft.com/office/powerpoint/2010/main" val="265134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F22B528E-43B1-4592-BDAF-F8FD5256A7A5}" type="slidenum">
              <a:rPr lang="de-DE" smtClean="0"/>
              <a:t>17</a:t>
            </a:fld>
            <a:endParaRPr lang="de-DE"/>
          </a:p>
        </p:txBody>
      </p:sp>
    </p:spTree>
    <p:extLst>
      <p:ext uri="{BB962C8B-B14F-4D97-AF65-F5344CB8AC3E}">
        <p14:creationId xmlns:p14="http://schemas.microsoft.com/office/powerpoint/2010/main" val="802030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F22B528E-43B1-4592-BDAF-F8FD5256A7A5}" type="slidenum">
              <a:rPr lang="de-DE" smtClean="0"/>
              <a:t>20</a:t>
            </a:fld>
            <a:endParaRPr lang="de-DE"/>
          </a:p>
        </p:txBody>
      </p:sp>
    </p:spTree>
    <p:extLst>
      <p:ext uri="{BB962C8B-B14F-4D97-AF65-F5344CB8AC3E}">
        <p14:creationId xmlns:p14="http://schemas.microsoft.com/office/powerpoint/2010/main" val="1719316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EJTIR 10(4), </a:t>
            </a:r>
            <a:r>
              <a:rPr lang="de-DE" sz="1200" b="0" i="0" u="none" strike="noStrike" kern="1200" baseline="0" dirty="0" err="1" smtClean="0">
                <a:solidFill>
                  <a:schemeClr val="tx1"/>
                </a:solidFill>
                <a:latin typeface="+mn-lt"/>
                <a:ea typeface="+mn-ea"/>
                <a:cs typeface="+mn-cs"/>
              </a:rPr>
              <a:t>December</a:t>
            </a:r>
            <a:r>
              <a:rPr lang="de-DE" sz="1200" b="0" i="0" u="none" strike="noStrike" kern="1200" baseline="0" dirty="0" smtClean="0">
                <a:solidFill>
                  <a:schemeClr val="tx1"/>
                </a:solidFill>
                <a:latin typeface="+mn-lt"/>
                <a:ea typeface="+mn-ea"/>
                <a:cs typeface="+mn-cs"/>
              </a:rPr>
              <a:t> 2010, pp. 299-329</a:t>
            </a:r>
          </a:p>
          <a:p>
            <a:r>
              <a:rPr lang="de-DE" sz="1200" b="0" i="0" u="none" strike="noStrike" kern="1200" baseline="0" dirty="0" smtClean="0">
                <a:solidFill>
                  <a:schemeClr val="tx1"/>
                </a:solidFill>
                <a:latin typeface="+mn-lt"/>
                <a:ea typeface="+mn-ea"/>
                <a:cs typeface="+mn-cs"/>
              </a:rPr>
              <a:t>Van de </a:t>
            </a:r>
            <a:r>
              <a:rPr lang="de-DE" sz="1200" b="0" i="0" u="none" strike="noStrike" kern="1200" baseline="0" dirty="0" err="1" smtClean="0">
                <a:solidFill>
                  <a:schemeClr val="tx1"/>
                </a:solidFill>
                <a:latin typeface="+mn-lt"/>
                <a:ea typeface="+mn-ea"/>
                <a:cs typeface="+mn-cs"/>
              </a:rPr>
              <a:t>Kaa</a:t>
            </a:r>
            <a:endParaRPr lang="de-D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Prospect Theory and Choice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Strategies: Review and Synthesis</a:t>
            </a:r>
          </a:p>
          <a:p>
            <a:r>
              <a:rPr lang="en-US" sz="1200" b="0" i="0" u="none" strike="noStrike" kern="1200" baseline="0" dirty="0" smtClean="0">
                <a:solidFill>
                  <a:schemeClr val="tx1"/>
                </a:solidFill>
                <a:latin typeface="+mn-lt"/>
                <a:ea typeface="+mn-ea"/>
                <a:cs typeface="+mn-cs"/>
              </a:rPr>
              <a:t>of Concepts from Social and Transport sciences</a:t>
            </a:r>
            <a:endParaRPr lang="de-DE" dirty="0"/>
          </a:p>
        </p:txBody>
      </p:sp>
      <p:sp>
        <p:nvSpPr>
          <p:cNvPr id="4" name="Slide Number Placeholder 3"/>
          <p:cNvSpPr>
            <a:spLocks noGrp="1"/>
          </p:cNvSpPr>
          <p:nvPr>
            <p:ph type="sldNum" sz="quarter" idx="10"/>
          </p:nvPr>
        </p:nvSpPr>
        <p:spPr/>
        <p:txBody>
          <a:bodyPr/>
          <a:lstStyle/>
          <a:p>
            <a:fld id="{F22B528E-43B1-4592-BDAF-F8FD5256A7A5}" type="slidenum">
              <a:rPr lang="de-DE" smtClean="0"/>
              <a:t>21</a:t>
            </a:fld>
            <a:endParaRPr lang="de-DE"/>
          </a:p>
        </p:txBody>
      </p:sp>
    </p:spTree>
    <p:extLst>
      <p:ext uri="{BB962C8B-B14F-4D97-AF65-F5344CB8AC3E}">
        <p14:creationId xmlns:p14="http://schemas.microsoft.com/office/powerpoint/2010/main" val="1552016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de-DE" sz="1200" b="0" i="0" u="none" strike="noStrike" kern="1200" baseline="0" dirty="0" err="1" smtClean="0">
                <a:solidFill>
                  <a:schemeClr val="tx1"/>
                </a:solidFill>
                <a:latin typeface="+mn-lt"/>
                <a:ea typeface="+mn-ea"/>
                <a:cs typeface="+mn-cs"/>
              </a:rPr>
              <a:t>Four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theories</a:t>
            </a:r>
            <a:r>
              <a:rPr lang="de-DE" sz="1200" b="0" i="0" u="none" strike="noStrike" kern="1200" baseline="0" dirty="0" smtClean="0">
                <a:solidFill>
                  <a:schemeClr val="tx1"/>
                </a:solidFill>
                <a:latin typeface="+mn-lt"/>
                <a:ea typeface="+mn-ea"/>
                <a:cs typeface="+mn-cs"/>
              </a:rPr>
              <a:t> / </a:t>
            </a:r>
            <a:r>
              <a:rPr lang="de-DE" sz="1200" b="0" i="0" u="none" strike="noStrike" kern="1200" baseline="0" dirty="0" err="1" smtClean="0">
                <a:solidFill>
                  <a:schemeClr val="tx1"/>
                </a:solidFill>
                <a:latin typeface="+mn-lt"/>
                <a:ea typeface="+mn-ea"/>
                <a:cs typeface="+mn-cs"/>
              </a:rPr>
              <a:t>models</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 Latent variable / latent </a:t>
            </a:r>
            <a:r>
              <a:rPr lang="de-DE" sz="1200" b="0" i="0" u="none" strike="noStrike" kern="1200" baseline="0" dirty="0" err="1" smtClean="0">
                <a:solidFill>
                  <a:schemeClr val="tx1"/>
                </a:solidFill>
                <a:latin typeface="+mn-lt"/>
                <a:ea typeface="+mn-ea"/>
                <a:cs typeface="+mn-cs"/>
              </a:rPr>
              <a:t>class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models</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 Random </a:t>
            </a:r>
            <a:r>
              <a:rPr lang="de-DE" sz="1200" b="0" i="0" u="none" strike="noStrike" kern="1200" baseline="0" dirty="0" err="1" smtClean="0">
                <a:solidFill>
                  <a:schemeClr val="tx1"/>
                </a:solidFill>
                <a:latin typeface="+mn-lt"/>
                <a:ea typeface="+mn-ea"/>
                <a:cs typeface="+mn-cs"/>
              </a:rPr>
              <a:t>Regret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Minimization</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Prospect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Theory</a:t>
            </a:r>
            <a:endParaRPr lang="de-D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Social network models / group decision-making models</a:t>
            </a:r>
            <a:endParaRPr lang="de-DE" dirty="0"/>
          </a:p>
        </p:txBody>
      </p:sp>
      <p:sp>
        <p:nvSpPr>
          <p:cNvPr id="4" name="Slide Number Placeholder 3"/>
          <p:cNvSpPr>
            <a:spLocks noGrp="1"/>
          </p:cNvSpPr>
          <p:nvPr>
            <p:ph type="sldNum" sz="quarter" idx="10"/>
          </p:nvPr>
        </p:nvSpPr>
        <p:spPr/>
        <p:txBody>
          <a:bodyPr/>
          <a:lstStyle/>
          <a:p>
            <a:fld id="{F22B528E-43B1-4592-BDAF-F8FD5256A7A5}" type="slidenum">
              <a:rPr lang="de-DE" smtClean="0"/>
              <a:t>22</a:t>
            </a:fld>
            <a:endParaRPr lang="de-DE"/>
          </a:p>
        </p:txBody>
      </p:sp>
    </p:spTree>
    <p:extLst>
      <p:ext uri="{BB962C8B-B14F-4D97-AF65-F5344CB8AC3E}">
        <p14:creationId xmlns:p14="http://schemas.microsoft.com/office/powerpoint/2010/main" val="54615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0997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de-DE" sz="1200" b="0" i="0" u="none" strike="noStrike" kern="1200" baseline="0" dirty="0" err="1" smtClean="0">
                <a:solidFill>
                  <a:schemeClr val="tx1"/>
                </a:solidFill>
                <a:latin typeface="+mn-lt"/>
                <a:ea typeface="+mn-ea"/>
                <a:cs typeface="+mn-cs"/>
              </a:rPr>
              <a:t>Four</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theories</a:t>
            </a:r>
            <a:r>
              <a:rPr lang="de-DE" sz="1200" b="0" i="0" u="none" strike="noStrike" kern="1200" baseline="0" dirty="0" smtClean="0">
                <a:solidFill>
                  <a:schemeClr val="tx1"/>
                </a:solidFill>
                <a:latin typeface="+mn-lt"/>
                <a:ea typeface="+mn-ea"/>
                <a:cs typeface="+mn-cs"/>
              </a:rPr>
              <a:t> / </a:t>
            </a:r>
            <a:r>
              <a:rPr lang="de-DE" sz="1200" b="0" i="0" u="none" strike="noStrike" kern="1200" baseline="0" dirty="0" err="1" smtClean="0">
                <a:solidFill>
                  <a:schemeClr val="tx1"/>
                </a:solidFill>
                <a:latin typeface="+mn-lt"/>
                <a:ea typeface="+mn-ea"/>
                <a:cs typeface="+mn-cs"/>
              </a:rPr>
              <a:t>models</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 Latent variable / latent </a:t>
            </a:r>
            <a:r>
              <a:rPr lang="de-DE" sz="1200" b="0" i="0" u="none" strike="noStrike" kern="1200" baseline="0" dirty="0" err="1" smtClean="0">
                <a:solidFill>
                  <a:schemeClr val="tx1"/>
                </a:solidFill>
                <a:latin typeface="+mn-lt"/>
                <a:ea typeface="+mn-ea"/>
                <a:cs typeface="+mn-cs"/>
              </a:rPr>
              <a:t>class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models</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 Random </a:t>
            </a:r>
            <a:r>
              <a:rPr lang="de-DE" sz="1200" b="0" i="0" u="none" strike="noStrike" kern="1200" baseline="0" dirty="0" err="1" smtClean="0">
                <a:solidFill>
                  <a:schemeClr val="tx1"/>
                </a:solidFill>
                <a:latin typeface="+mn-lt"/>
                <a:ea typeface="+mn-ea"/>
                <a:cs typeface="+mn-cs"/>
              </a:rPr>
              <a:t>Regret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Minimization</a:t>
            </a:r>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Prospect</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Theory</a:t>
            </a:r>
            <a:endParaRPr lang="de-D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Social network models / group decision-making models</a:t>
            </a:r>
            <a:endParaRPr lang="de-DE" dirty="0"/>
          </a:p>
        </p:txBody>
      </p:sp>
      <p:sp>
        <p:nvSpPr>
          <p:cNvPr id="4" name="Slide Number Placeholder 3"/>
          <p:cNvSpPr>
            <a:spLocks noGrp="1"/>
          </p:cNvSpPr>
          <p:nvPr>
            <p:ph type="sldNum" sz="quarter" idx="10"/>
          </p:nvPr>
        </p:nvSpPr>
        <p:spPr/>
        <p:txBody>
          <a:bodyPr/>
          <a:lstStyle/>
          <a:p>
            <a:fld id="{F22B528E-43B1-4592-BDAF-F8FD5256A7A5}" type="slidenum">
              <a:rPr lang="de-DE" smtClean="0"/>
              <a:t>23</a:t>
            </a:fld>
            <a:endParaRPr lang="de-DE"/>
          </a:p>
        </p:txBody>
      </p:sp>
    </p:spTree>
    <p:extLst>
      <p:ext uri="{BB962C8B-B14F-4D97-AF65-F5344CB8AC3E}">
        <p14:creationId xmlns:p14="http://schemas.microsoft.com/office/powerpoint/2010/main" val="289505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smtClean="0">
                <a:solidFill>
                  <a:srgbClr val="FF0000"/>
                </a:solidFill>
              </a:rPr>
              <a:t>Rule-based computational process models are developed on the premise that individuals do not always act rationally and so do not maximize their utility.</a:t>
            </a:r>
            <a:endParaRPr lang="cs-CZ" sz="1200" dirty="0" smtClean="0">
              <a:solidFill>
                <a:srgbClr val="FF0000"/>
              </a:solidFill>
            </a:endParaRPr>
          </a:p>
          <a:p>
            <a:r>
              <a:rPr lang="en-US" sz="1200" dirty="0" smtClean="0">
                <a:solidFill>
                  <a:srgbClr val="FF0000"/>
                </a:solidFill>
              </a:rPr>
              <a:t> Instead, individuals rely on a process that contains complex if-then rules to solve a task, similar to a production system model.</a:t>
            </a:r>
            <a:endParaRPr lang="cs-CZ" sz="1200" dirty="0" smtClean="0">
              <a:solidFill>
                <a:srgbClr val="FF0000"/>
              </a:solidFill>
            </a:endParaRPr>
          </a:p>
          <a:p>
            <a:r>
              <a:rPr lang="en-US" sz="1200" dirty="0" smtClean="0">
                <a:solidFill>
                  <a:srgbClr val="FF0000"/>
                </a:solidFill>
              </a:rPr>
              <a:t>These models have problems describing the statistical significance of the factors that affect the rules and are therefore not always best for understanding behavior changes based on experiments or for predicting future changes. </a:t>
            </a:r>
            <a:endParaRPr lang="cs-CZ" sz="1200" dirty="0" smtClean="0">
              <a:solidFill>
                <a:srgbClr val="FF0000"/>
              </a:solidFill>
            </a:endParaRPr>
          </a:p>
        </p:txBody>
      </p:sp>
      <p:sp>
        <p:nvSpPr>
          <p:cNvPr id="4" name="Slide Number Placeholder 3"/>
          <p:cNvSpPr>
            <a:spLocks noGrp="1"/>
          </p:cNvSpPr>
          <p:nvPr>
            <p:ph type="sldNum" sz="quarter" idx="10"/>
          </p:nvPr>
        </p:nvSpPr>
        <p:spPr/>
        <p:txBody>
          <a:bodyPr/>
          <a:lstStyle/>
          <a:p>
            <a:fld id="{F22B528E-43B1-4592-BDAF-F8FD5256A7A5}" type="slidenum">
              <a:rPr lang="de-DE" smtClean="0"/>
              <a:t>24</a:t>
            </a:fld>
            <a:endParaRPr lang="de-DE"/>
          </a:p>
        </p:txBody>
      </p:sp>
    </p:spTree>
    <p:extLst>
      <p:ext uri="{BB962C8B-B14F-4D97-AF65-F5344CB8AC3E}">
        <p14:creationId xmlns:p14="http://schemas.microsoft.com/office/powerpoint/2010/main" val="87437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A1B4FD-9BC8-475F-BA23-DE09975ED166}" type="slidenum">
              <a:rPr lang="en-US" altLang="en-US"/>
              <a:pPr/>
              <a:t>25</a:t>
            </a:fld>
            <a:endParaRPr lang="en-US" altLang="en-US"/>
          </a:p>
        </p:txBody>
      </p:sp>
      <p:sp>
        <p:nvSpPr>
          <p:cNvPr id="228354" name="Rectangle 2"/>
          <p:cNvSpPr>
            <a:spLocks noGrp="1" noRot="1" noChangeAspect="1" noChangeArrowheads="1" noTextEdit="1"/>
          </p:cNvSpPr>
          <p:nvPr>
            <p:ph type="sldImg"/>
          </p:nvPr>
        </p:nvSpPr>
        <p:spPr>
          <a:xfrm>
            <a:off x="1143000" y="685800"/>
            <a:ext cx="4572000" cy="3429000"/>
          </a:xfrm>
          <a:ln/>
        </p:spPr>
      </p:sp>
      <p:sp>
        <p:nvSpPr>
          <p:cNvPr id="228355" name="Rectangle 3"/>
          <p:cNvSpPr>
            <a:spLocks noGrp="1" noChangeArrowheads="1"/>
          </p:cNvSpPr>
          <p:nvPr>
            <p:ph type="body" idx="1"/>
          </p:nvPr>
        </p:nvSpPr>
        <p:spPr/>
        <p:txBody>
          <a:bodyPr/>
          <a:lstStyle/>
          <a:p>
            <a:endParaRPr lang="cs-CZ" altLang="en-US"/>
          </a:p>
        </p:txBody>
      </p:sp>
    </p:spTree>
    <p:extLst>
      <p:ext uri="{BB962C8B-B14F-4D97-AF65-F5344CB8AC3E}">
        <p14:creationId xmlns:p14="http://schemas.microsoft.com/office/powerpoint/2010/main" val="3148713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22B528E-43B1-4592-BDAF-F8FD5256A7A5}" type="slidenum">
              <a:rPr lang="de-DE" smtClean="0"/>
              <a:t>26</a:t>
            </a:fld>
            <a:endParaRPr lang="de-DE"/>
          </a:p>
        </p:txBody>
      </p:sp>
    </p:spTree>
    <p:extLst>
      <p:ext uri="{BB962C8B-B14F-4D97-AF65-F5344CB8AC3E}">
        <p14:creationId xmlns:p14="http://schemas.microsoft.com/office/powerpoint/2010/main" val="468113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Dopravu není možné vnímat samostatně</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dirty="0" smtClean="0"/>
              <a:t>Není možné vnímat dopravu bez vlivu ostatních oblastí (informace, E-</a:t>
            </a:r>
            <a:r>
              <a:rPr lang="cs-CZ" sz="1200" dirty="0" err="1" smtClean="0"/>
              <a:t>Government</a:t>
            </a:r>
            <a:r>
              <a:rPr lang="cs-CZ" sz="1200" dirty="0" smtClean="0"/>
              <a:t>, energie,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Je třeba tvořit interdisciplinární</a:t>
            </a:r>
            <a:r>
              <a:rPr lang="cs-CZ" baseline="0" dirty="0" smtClean="0"/>
              <a:t> týmy a naučit se spolupracovat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baseline="0" dirty="0" smtClean="0"/>
              <a:t>Nestačí pozvat dopravního experta</a:t>
            </a:r>
            <a:endParaRPr lang="cs-CZ"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Doprava je odvozena z poptávky po aktivitách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dirty="0" smtClean="0"/>
              <a:t>Člověk musí být schopen se věnovat aktivitám, které jej naplňují  - aktivity přímo souvisí se spokojeností</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de-DE" dirty="0" smtClean="0"/>
              <a:t>Pro </a:t>
            </a:r>
            <a:r>
              <a:rPr lang="de-DE" dirty="0" err="1" smtClean="0"/>
              <a:t>vybudování</a:t>
            </a:r>
            <a:r>
              <a:rPr lang="de-DE" dirty="0" smtClean="0"/>
              <a:t> </a:t>
            </a:r>
            <a:r>
              <a:rPr lang="de-DE" dirty="0" err="1" smtClean="0"/>
              <a:t>urbanisticky</a:t>
            </a:r>
            <a:r>
              <a:rPr lang="de-DE" dirty="0" smtClean="0"/>
              <a:t> </a:t>
            </a:r>
            <a:r>
              <a:rPr lang="de-DE" dirty="0" err="1" smtClean="0"/>
              <a:t>chytrého</a:t>
            </a:r>
            <a:r>
              <a:rPr lang="de-DE" dirty="0" smtClean="0"/>
              <a:t> </a:t>
            </a:r>
            <a:r>
              <a:rPr lang="de-DE" dirty="0" err="1" smtClean="0"/>
              <a:t>měst</a:t>
            </a:r>
            <a:r>
              <a:rPr lang="cs-CZ" dirty="0" smtClean="0"/>
              <a:t>a</a:t>
            </a:r>
            <a:r>
              <a:rPr lang="de-DE" dirty="0" smtClean="0"/>
              <a:t> </a:t>
            </a:r>
            <a:r>
              <a:rPr lang="de-DE" dirty="0" err="1" smtClean="0"/>
              <a:t>musíme</a:t>
            </a:r>
            <a:r>
              <a:rPr lang="de-DE" dirty="0" smtClean="0"/>
              <a:t> </a:t>
            </a:r>
            <a:r>
              <a:rPr lang="de-DE" dirty="0" err="1" smtClean="0"/>
              <a:t>pochopit</a:t>
            </a:r>
            <a:r>
              <a:rPr lang="de-DE" dirty="0" smtClean="0"/>
              <a:t> </a:t>
            </a:r>
            <a:r>
              <a:rPr lang="de-DE" dirty="0" err="1" smtClean="0"/>
              <a:t>jak</a:t>
            </a:r>
            <a:r>
              <a:rPr lang="de-DE" dirty="0" smtClean="0"/>
              <a:t> se </a:t>
            </a:r>
            <a:r>
              <a:rPr lang="de-DE" dirty="0" err="1" smtClean="0"/>
              <a:t>lidé</a:t>
            </a:r>
            <a:r>
              <a:rPr lang="de-DE" dirty="0" smtClean="0"/>
              <a:t> </a:t>
            </a:r>
            <a:r>
              <a:rPr lang="de-DE" dirty="0" err="1" smtClean="0"/>
              <a:t>chovají</a:t>
            </a:r>
            <a:r>
              <a:rPr lang="de-DE" dirty="0" smtClean="0"/>
              <a:t> a </a:t>
            </a:r>
            <a:r>
              <a:rPr lang="de-DE" dirty="0" err="1" smtClean="0"/>
              <a:t>rozhodují</a:t>
            </a:r>
            <a:endParaRPr lang="cs-CZ" dirty="0" smtClean="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dirty="0" smtClean="0"/>
              <a:t>Musíme se naučit pracovat s koncepty jako je štěstí a spokojenost (není racionální)</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u="sng" dirty="0" smtClean="0"/>
              <a:t>Je třeba modelovat takto složité procesy rozhodování</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dirty="0" smtClean="0"/>
              <a:t>Potom můžeme motivovat (ovlivňovat) jejich chování</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Rozhodování je individuální a ne vždy racionální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dirty="0" smtClean="0"/>
              <a:t>V rámci chytrých měst není možné vždy jen optimalizovat nějakou funkci (např. užitek)</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Pracovat s pojmy štěstí a spokojenost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Technologie je jen nástroj</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Dostupnost aktivit a ne mobilita má být cílem</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800" dirty="0" smtClean="0"/>
              <a:t>Sdílení dat,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800" dirty="0" smtClean="0"/>
              <a:t>Sdílení informací, automobilů, kol, taxi,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smtClean="0"/>
          </a:p>
          <a:p>
            <a:endParaRPr lang="de-DE" dirty="0"/>
          </a:p>
        </p:txBody>
      </p:sp>
      <p:sp>
        <p:nvSpPr>
          <p:cNvPr id="4" name="Slide Number Placeholder 3"/>
          <p:cNvSpPr>
            <a:spLocks noGrp="1"/>
          </p:cNvSpPr>
          <p:nvPr>
            <p:ph type="sldNum" sz="quarter" idx="10"/>
          </p:nvPr>
        </p:nvSpPr>
        <p:spPr/>
        <p:txBody>
          <a:bodyPr/>
          <a:lstStyle/>
          <a:p>
            <a:fld id="{F22B528E-43B1-4592-BDAF-F8FD5256A7A5}" type="slidenum">
              <a:rPr lang="de-DE" smtClean="0"/>
              <a:t>27</a:t>
            </a:fld>
            <a:endParaRPr lang="de-DE"/>
          </a:p>
        </p:txBody>
      </p:sp>
    </p:spTree>
    <p:extLst>
      <p:ext uri="{BB962C8B-B14F-4D97-AF65-F5344CB8AC3E}">
        <p14:creationId xmlns:p14="http://schemas.microsoft.com/office/powerpoint/2010/main" val="1079245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Dopravu není možné vnímat samostatně</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dirty="0" smtClean="0"/>
              <a:t>Není možné vnímat dopravu bez vlivu ostatních oblastí (informace, E-</a:t>
            </a:r>
            <a:r>
              <a:rPr lang="cs-CZ" sz="1200" dirty="0" err="1" smtClean="0"/>
              <a:t>Government</a:t>
            </a:r>
            <a:r>
              <a:rPr lang="cs-CZ" sz="1200" dirty="0" smtClean="0"/>
              <a:t>, energie,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Je třeba tvořit interdisciplinární</a:t>
            </a:r>
            <a:r>
              <a:rPr lang="cs-CZ" baseline="0" dirty="0" smtClean="0"/>
              <a:t> týmy a naučit se spolupracovat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baseline="0" dirty="0" smtClean="0"/>
              <a:t>Nestačí pozvat dopravního experta</a:t>
            </a:r>
            <a:endParaRPr lang="cs-CZ"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Doprava je odvozena z poptávky po aktivitách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dirty="0" smtClean="0"/>
              <a:t>Člověk musí být schopen se věnovat aktivitám, které jej naplňují  - aktivity přímo souvisí se spokojeností</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de-DE" dirty="0" smtClean="0"/>
              <a:t>Pro </a:t>
            </a:r>
            <a:r>
              <a:rPr lang="de-DE" dirty="0" err="1" smtClean="0"/>
              <a:t>vybudování</a:t>
            </a:r>
            <a:r>
              <a:rPr lang="de-DE" dirty="0" smtClean="0"/>
              <a:t> </a:t>
            </a:r>
            <a:r>
              <a:rPr lang="de-DE" dirty="0" err="1" smtClean="0"/>
              <a:t>urbanisticky</a:t>
            </a:r>
            <a:r>
              <a:rPr lang="de-DE" dirty="0" smtClean="0"/>
              <a:t> </a:t>
            </a:r>
            <a:r>
              <a:rPr lang="de-DE" dirty="0" err="1" smtClean="0"/>
              <a:t>chytrého</a:t>
            </a:r>
            <a:r>
              <a:rPr lang="de-DE" dirty="0" smtClean="0"/>
              <a:t> </a:t>
            </a:r>
            <a:r>
              <a:rPr lang="de-DE" dirty="0" err="1" smtClean="0"/>
              <a:t>měst</a:t>
            </a:r>
            <a:r>
              <a:rPr lang="cs-CZ" dirty="0" smtClean="0"/>
              <a:t>a</a:t>
            </a:r>
            <a:r>
              <a:rPr lang="de-DE" dirty="0" smtClean="0"/>
              <a:t> </a:t>
            </a:r>
            <a:r>
              <a:rPr lang="de-DE" dirty="0" err="1" smtClean="0"/>
              <a:t>musíme</a:t>
            </a:r>
            <a:r>
              <a:rPr lang="de-DE" dirty="0" smtClean="0"/>
              <a:t> </a:t>
            </a:r>
            <a:r>
              <a:rPr lang="de-DE" dirty="0" err="1" smtClean="0"/>
              <a:t>pochopit</a:t>
            </a:r>
            <a:r>
              <a:rPr lang="de-DE" dirty="0" smtClean="0"/>
              <a:t> </a:t>
            </a:r>
            <a:r>
              <a:rPr lang="de-DE" dirty="0" err="1" smtClean="0"/>
              <a:t>jak</a:t>
            </a:r>
            <a:r>
              <a:rPr lang="de-DE" dirty="0" smtClean="0"/>
              <a:t> se </a:t>
            </a:r>
            <a:r>
              <a:rPr lang="de-DE" dirty="0" err="1" smtClean="0"/>
              <a:t>lidé</a:t>
            </a:r>
            <a:r>
              <a:rPr lang="de-DE" dirty="0" smtClean="0"/>
              <a:t> </a:t>
            </a:r>
            <a:r>
              <a:rPr lang="de-DE" dirty="0" err="1" smtClean="0"/>
              <a:t>chovají</a:t>
            </a:r>
            <a:r>
              <a:rPr lang="de-DE" dirty="0" smtClean="0"/>
              <a:t> a </a:t>
            </a:r>
            <a:r>
              <a:rPr lang="de-DE" dirty="0" err="1" smtClean="0"/>
              <a:t>rozhodují</a:t>
            </a:r>
            <a:endParaRPr lang="cs-CZ" dirty="0" smtClean="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dirty="0" smtClean="0"/>
              <a:t>Musíme se naučit pracovat s koncepty jako je štěstí a spokojenost (není racionální)</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u="sng" dirty="0" smtClean="0"/>
              <a:t>Je třeba modelovat takto složité procesy rozhodování</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dirty="0" smtClean="0"/>
              <a:t>Potom můžeme motivovat (ovlivňovat) jejich chování</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Rozhodování je individuální a ne vždy racionální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dirty="0" smtClean="0"/>
              <a:t>V rámci chytrých měst není možné vždy jen optimalizovat nějakou funkci (např. užitek)</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Pracovat s pojmy štěstí a spokojenost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Technologie je jen nástroj</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Potřebujeme spoustu dat – sensory, sítě,</a:t>
            </a:r>
            <a:r>
              <a:rPr lang="cs-CZ" baseline="0" dirty="0" smtClean="0"/>
              <a:t> …</a:t>
            </a:r>
            <a:endParaRPr lang="cs-CZ" dirty="0" smtClean="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Potřebujeme rychlé zpracování a rychlou dostupnost informací - technologie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Dostupnost aktivit a ne mobilita má být cílem</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800" dirty="0" smtClean="0"/>
              <a:t>Sdílení dat,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800" dirty="0" smtClean="0"/>
              <a:t>Sdílení informací, automobilů, kol, taxi,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smtClean="0"/>
          </a:p>
          <a:p>
            <a:endParaRPr lang="de-DE" dirty="0"/>
          </a:p>
        </p:txBody>
      </p:sp>
      <p:sp>
        <p:nvSpPr>
          <p:cNvPr id="4" name="Slide Number Placeholder 3"/>
          <p:cNvSpPr>
            <a:spLocks noGrp="1"/>
          </p:cNvSpPr>
          <p:nvPr>
            <p:ph type="sldNum" sz="quarter" idx="10"/>
          </p:nvPr>
        </p:nvSpPr>
        <p:spPr/>
        <p:txBody>
          <a:bodyPr/>
          <a:lstStyle/>
          <a:p>
            <a:fld id="{F22B528E-43B1-4592-BDAF-F8FD5256A7A5}" type="slidenum">
              <a:rPr lang="de-DE" smtClean="0"/>
              <a:t>28</a:t>
            </a:fld>
            <a:endParaRPr lang="de-DE"/>
          </a:p>
        </p:txBody>
      </p:sp>
    </p:spTree>
    <p:extLst>
      <p:ext uri="{BB962C8B-B14F-4D97-AF65-F5344CB8AC3E}">
        <p14:creationId xmlns:p14="http://schemas.microsoft.com/office/powerpoint/2010/main" val="449524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Dopravu není možné vnímat samostatně</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dirty="0" smtClean="0"/>
              <a:t>Není možné vnímat dopravu bez vlivu ostatních oblastí (informace, E-</a:t>
            </a:r>
            <a:r>
              <a:rPr lang="cs-CZ" sz="1200" dirty="0" err="1" smtClean="0"/>
              <a:t>Government</a:t>
            </a:r>
            <a:r>
              <a:rPr lang="cs-CZ" sz="1200" dirty="0" smtClean="0"/>
              <a:t>, energie,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Je třeba tvořit interdisciplinární</a:t>
            </a:r>
            <a:r>
              <a:rPr lang="cs-CZ" baseline="0" dirty="0" smtClean="0"/>
              <a:t> týmy a naučit se spolupracovat</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baseline="0" dirty="0" smtClean="0"/>
              <a:t>Nestačí pozvat dopravního experta</a:t>
            </a:r>
            <a:endParaRPr lang="cs-CZ"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Doprava je odvozena z poptávky po aktivitách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dirty="0" smtClean="0"/>
              <a:t>Člověk musí být schopen se věnovat aktivitám, které jej naplňují  - aktivity přímo souvisí se spokojeností</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Dostupnost</a:t>
            </a:r>
            <a:r>
              <a:rPr lang="cs-CZ" baseline="0" dirty="0" smtClean="0"/>
              <a:t> versus mobilita</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baseline="0" dirty="0" smtClean="0"/>
              <a:t>Urbanisticky chytrá města</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Dostupnost aktivit a ne mobilita má být cílem</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800" dirty="0" smtClean="0"/>
              <a:t>Sdílení </a:t>
            </a:r>
            <a:r>
              <a:rPr lang="cs-CZ" sz="1800" smtClean="0"/>
              <a:t>dat, Sdílení </a:t>
            </a:r>
            <a:r>
              <a:rPr lang="cs-CZ" sz="1800" dirty="0" smtClean="0"/>
              <a:t>informací, automobilů, kol, taxi,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baseline="0" dirty="0" smtClean="0"/>
              <a:t>Informace a technologie mohou nahradit cestování</a:t>
            </a:r>
            <a:endParaRPr lang="cs-CZ"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de-DE" dirty="0" smtClean="0"/>
              <a:t>Pro </a:t>
            </a:r>
            <a:r>
              <a:rPr lang="de-DE" dirty="0" err="1" smtClean="0"/>
              <a:t>vybudování</a:t>
            </a:r>
            <a:r>
              <a:rPr lang="de-DE" dirty="0" smtClean="0"/>
              <a:t> </a:t>
            </a:r>
            <a:r>
              <a:rPr lang="de-DE" dirty="0" err="1" smtClean="0"/>
              <a:t>urbanisticky</a:t>
            </a:r>
            <a:r>
              <a:rPr lang="de-DE" dirty="0" smtClean="0"/>
              <a:t> </a:t>
            </a:r>
            <a:r>
              <a:rPr lang="de-DE" dirty="0" err="1" smtClean="0"/>
              <a:t>chytrého</a:t>
            </a:r>
            <a:r>
              <a:rPr lang="de-DE" dirty="0" smtClean="0"/>
              <a:t> </a:t>
            </a:r>
            <a:r>
              <a:rPr lang="de-DE" dirty="0" err="1" smtClean="0"/>
              <a:t>měst</a:t>
            </a:r>
            <a:r>
              <a:rPr lang="cs-CZ" dirty="0" smtClean="0"/>
              <a:t>a</a:t>
            </a:r>
            <a:r>
              <a:rPr lang="de-DE" dirty="0" smtClean="0"/>
              <a:t> </a:t>
            </a:r>
            <a:r>
              <a:rPr lang="de-DE" dirty="0" err="1" smtClean="0"/>
              <a:t>musíme</a:t>
            </a:r>
            <a:r>
              <a:rPr lang="de-DE" dirty="0" smtClean="0"/>
              <a:t> </a:t>
            </a:r>
            <a:r>
              <a:rPr lang="de-DE" dirty="0" err="1" smtClean="0"/>
              <a:t>pochopit</a:t>
            </a:r>
            <a:r>
              <a:rPr lang="de-DE" dirty="0" smtClean="0"/>
              <a:t> </a:t>
            </a:r>
            <a:r>
              <a:rPr lang="de-DE" dirty="0" err="1" smtClean="0"/>
              <a:t>jak</a:t>
            </a:r>
            <a:r>
              <a:rPr lang="de-DE" dirty="0" smtClean="0"/>
              <a:t> se </a:t>
            </a:r>
            <a:r>
              <a:rPr lang="de-DE" dirty="0" err="1" smtClean="0"/>
              <a:t>lidé</a:t>
            </a:r>
            <a:r>
              <a:rPr lang="de-DE" dirty="0" smtClean="0"/>
              <a:t> </a:t>
            </a:r>
            <a:r>
              <a:rPr lang="de-DE" dirty="0" err="1" smtClean="0"/>
              <a:t>chovají</a:t>
            </a:r>
            <a:r>
              <a:rPr lang="de-DE" dirty="0" smtClean="0"/>
              <a:t> a </a:t>
            </a:r>
            <a:r>
              <a:rPr lang="de-DE" dirty="0" err="1" smtClean="0"/>
              <a:t>rozhodují</a:t>
            </a:r>
            <a:endParaRPr lang="cs-CZ" dirty="0" smtClean="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dirty="0" smtClean="0"/>
              <a:t>Musíme se naučit pracovat s koncepty jako je štěstí a spokojenost (není racionální)</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u="sng" dirty="0" smtClean="0"/>
              <a:t>Je třeba modelovat takto složité procesy rozhodování</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dirty="0" smtClean="0"/>
              <a:t>Potom můžeme motivovat (ovlivňovat) jejich chování</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Rozhodování je individuální a ne vždy racionální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200" dirty="0" smtClean="0"/>
              <a:t>V rámci chytrých měst není možné vždy jen optimalizovat nějakou funkci (např. užitek)</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Pracovat s pojmy štěstí a spokojenost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cs-CZ" dirty="0" smtClean="0"/>
              <a:t>Technologie je jen nástroj</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de-DE" dirty="0" smtClean="0"/>
          </a:p>
          <a:p>
            <a:endParaRPr lang="de-DE" dirty="0"/>
          </a:p>
        </p:txBody>
      </p:sp>
      <p:sp>
        <p:nvSpPr>
          <p:cNvPr id="4" name="Slide Number Placeholder 3"/>
          <p:cNvSpPr>
            <a:spLocks noGrp="1"/>
          </p:cNvSpPr>
          <p:nvPr>
            <p:ph type="sldNum" sz="quarter" idx="10"/>
          </p:nvPr>
        </p:nvSpPr>
        <p:spPr/>
        <p:txBody>
          <a:bodyPr/>
          <a:lstStyle/>
          <a:p>
            <a:fld id="{F22B528E-43B1-4592-BDAF-F8FD5256A7A5}" type="slidenum">
              <a:rPr lang="de-DE" smtClean="0"/>
              <a:t>29</a:t>
            </a:fld>
            <a:endParaRPr lang="de-DE"/>
          </a:p>
        </p:txBody>
      </p:sp>
    </p:spTree>
    <p:extLst>
      <p:ext uri="{BB962C8B-B14F-4D97-AF65-F5344CB8AC3E}">
        <p14:creationId xmlns:p14="http://schemas.microsoft.com/office/powerpoint/2010/main" val="2156373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22B528E-43B1-4592-BDAF-F8FD5256A7A5}" type="slidenum">
              <a:rPr lang="de-DE" smtClean="0"/>
              <a:t>30</a:t>
            </a:fld>
            <a:endParaRPr lang="de-DE"/>
          </a:p>
        </p:txBody>
      </p:sp>
    </p:spTree>
    <p:extLst>
      <p:ext uri="{BB962C8B-B14F-4D97-AF65-F5344CB8AC3E}">
        <p14:creationId xmlns:p14="http://schemas.microsoft.com/office/powerpoint/2010/main" val="303082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099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099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noProof="0" dirty="0" smtClean="0"/>
              <a:t>Each organization</a:t>
            </a:r>
            <a:r>
              <a:rPr lang="en-US" baseline="0" noProof="0" dirty="0" smtClean="0"/>
              <a:t> defines its own SC index. Detailed KPIs are not disclosed, if even existing.</a:t>
            </a:r>
          </a:p>
          <a:p>
            <a:endParaRPr lang="en-US" baseline="0" noProof="0" dirty="0" smtClean="0"/>
          </a:p>
          <a:p>
            <a:r>
              <a:rPr lang="en-US" baseline="0" noProof="0" dirty="0" smtClean="0"/>
              <a:t>ISO - ISO 37120 deals with sustainable development of communities and is used as a basis by some of the other institutions, but is not directly addressing SC, ISO 37150 </a:t>
            </a:r>
            <a:r>
              <a:rPr lang="en-US" dirty="0" smtClean="0"/>
              <a:t>provides a review of existing activities relevant to metrics for smart community infrastructures</a:t>
            </a:r>
            <a:endParaRPr lang="en-US" baseline="0" noProof="0" dirty="0" smtClean="0"/>
          </a:p>
          <a:p>
            <a:endParaRPr lang="en-US" baseline="0" noProof="0" dirty="0" smtClean="0"/>
          </a:p>
          <a:p>
            <a:r>
              <a:rPr lang="en-US" baseline="0" noProof="0" dirty="0" smtClean="0"/>
              <a:t>EU – Maps </a:t>
            </a:r>
            <a:r>
              <a:rPr lang="en-US" dirty="0"/>
              <a:t>SC projects in EU cities with over 100,000 inhabitants and relates the projects to the EU 2020 strategy targets. Out of 468 cities analyzed, 240 cities had verifiable Smart City projects and a sample of 37 was selected for further research.</a:t>
            </a:r>
          </a:p>
          <a:p>
            <a:endParaRPr lang="en-US" dirty="0"/>
          </a:p>
          <a:p>
            <a:r>
              <a:rPr lang="en-US" dirty="0"/>
              <a:t>UN - Report “State of the World’s Cities 2012/2013” that introduces the City Prosperity Index, is not directly related to Smart Cities, includes parts of the Human Development Index (HDI).</a:t>
            </a:r>
          </a:p>
          <a:p>
            <a:endParaRPr lang="en-US" dirty="0"/>
          </a:p>
          <a:p>
            <a:r>
              <a:rPr lang="en-US" baseline="0" noProof="0" dirty="0" smtClean="0"/>
              <a:t>ITU - Id</a:t>
            </a:r>
            <a:r>
              <a:rPr lang="en-US" dirty="0" err="1"/>
              <a:t>entifies</a:t>
            </a:r>
            <a:r>
              <a:rPr lang="en-US" dirty="0"/>
              <a:t> six smart sustainable cities KPIs dimensions, no details.</a:t>
            </a:r>
            <a:endParaRPr lang="en-US" baseline="0" noProof="0" dirty="0" smtClean="0"/>
          </a:p>
          <a:p>
            <a:endParaRPr lang="en-US" baseline="0" noProof="0" dirty="0" smtClean="0"/>
          </a:p>
          <a:p>
            <a:r>
              <a:rPr lang="en-US" baseline="0" noProof="0" dirty="0" smtClean="0"/>
              <a:t>GSMA - </a:t>
            </a:r>
            <a:r>
              <a:rPr lang="en-US" dirty="0"/>
              <a:t>E</a:t>
            </a:r>
            <a:r>
              <a:rPr lang="en-US" dirty="0" err="1"/>
              <a:t>stimates</a:t>
            </a:r>
            <a:r>
              <a:rPr lang="en-US" dirty="0"/>
              <a:t> that the global mobile market in Smart Cities, transportation, utilities and intelligent buildings is to increase from estimated 22.8 billion USD in 2012 to 67.1 billion USD in 2020. The mobile operators are already involved in 150 SC projects worldwide. </a:t>
            </a:r>
            <a:endParaRPr lang="en-US" baseline="0" noProof="0" dirty="0" smtClean="0"/>
          </a:p>
          <a:p>
            <a:endParaRPr lang="en-US" baseline="0" noProof="0" dirty="0" smtClean="0"/>
          </a:p>
          <a:p>
            <a:pPr defTabSz="914350">
              <a:defRPr/>
            </a:pPr>
            <a:r>
              <a:rPr lang="en-US" dirty="0"/>
              <a:t>We have selected the most relevant studies published by large and renowned institutions. Clearly, measuring “smartness” of a Smart City is in the early stages as the standards are being developed and KPIs categories getting more detailed.</a:t>
            </a:r>
            <a:endParaRPr lang="cs-CZ" dirty="0"/>
          </a:p>
        </p:txBody>
      </p:sp>
      <p:sp>
        <p:nvSpPr>
          <p:cNvPr id="4" name="Slide Number Placeholder 3"/>
          <p:cNvSpPr>
            <a:spLocks noGrp="1"/>
          </p:cNvSpPr>
          <p:nvPr>
            <p:ph type="sldNum" sz="quarter" idx="10"/>
          </p:nvPr>
        </p:nvSpPr>
        <p:spPr/>
        <p:txBody>
          <a:bodyPr/>
          <a:lstStyle/>
          <a:p>
            <a:fld id="{F22B528E-43B1-4592-BDAF-F8FD5256A7A5}" type="slidenum">
              <a:rPr lang="de-DE" smtClean="0"/>
              <a:t>5</a:t>
            </a:fld>
            <a:endParaRPr lang="de-DE"/>
          </a:p>
        </p:txBody>
      </p:sp>
    </p:spTree>
    <p:extLst>
      <p:ext uri="{BB962C8B-B14F-4D97-AF65-F5344CB8AC3E}">
        <p14:creationId xmlns:p14="http://schemas.microsoft.com/office/powerpoint/2010/main" val="348801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de-DE" dirty="0" err="1" smtClean="0"/>
              <a:t>Households</a:t>
            </a:r>
            <a:r>
              <a:rPr lang="de-DE" dirty="0" smtClean="0"/>
              <a:t> </a:t>
            </a:r>
            <a:r>
              <a:rPr lang="de-DE" dirty="0" err="1" smtClean="0"/>
              <a:t>and</a:t>
            </a:r>
            <a:r>
              <a:rPr lang="de-DE" dirty="0" smtClean="0"/>
              <a:t> </a:t>
            </a:r>
            <a:r>
              <a:rPr lang="de-DE" dirty="0" err="1" smtClean="0"/>
              <a:t>socuiodemographics</a:t>
            </a:r>
            <a:r>
              <a:rPr lang="de-DE" dirty="0" smtClean="0"/>
              <a:t>.</a:t>
            </a:r>
          </a:p>
          <a:p>
            <a:endParaRPr lang="de-DE" dirty="0"/>
          </a:p>
        </p:txBody>
      </p:sp>
      <p:sp>
        <p:nvSpPr>
          <p:cNvPr id="4" name="Slide Number Placeholder 3"/>
          <p:cNvSpPr>
            <a:spLocks noGrp="1"/>
          </p:cNvSpPr>
          <p:nvPr>
            <p:ph type="sldNum" sz="quarter" idx="10"/>
          </p:nvPr>
        </p:nvSpPr>
        <p:spPr/>
        <p:txBody>
          <a:bodyPr/>
          <a:lstStyle/>
          <a:p>
            <a:fld id="{F22B528E-43B1-4592-BDAF-F8FD5256A7A5}" type="slidenum">
              <a:rPr lang="de-DE" smtClean="0"/>
              <a:t>7</a:t>
            </a:fld>
            <a:endParaRPr lang="de-DE"/>
          </a:p>
        </p:txBody>
      </p:sp>
    </p:spTree>
    <p:extLst>
      <p:ext uri="{BB962C8B-B14F-4D97-AF65-F5344CB8AC3E}">
        <p14:creationId xmlns:p14="http://schemas.microsoft.com/office/powerpoint/2010/main" val="2830146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22B528E-43B1-4592-BDAF-F8FD5256A7A5}" type="slidenum">
              <a:rPr lang="de-DE" smtClean="0"/>
              <a:t>8</a:t>
            </a:fld>
            <a:endParaRPr lang="de-DE"/>
          </a:p>
        </p:txBody>
      </p:sp>
    </p:spTree>
    <p:extLst>
      <p:ext uri="{BB962C8B-B14F-4D97-AF65-F5344CB8AC3E}">
        <p14:creationId xmlns:p14="http://schemas.microsoft.com/office/powerpoint/2010/main" val="508443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F22B528E-43B1-4592-BDAF-F8FD5256A7A5}" type="slidenum">
              <a:rPr lang="de-DE" smtClean="0"/>
              <a:t>9</a:t>
            </a:fld>
            <a:endParaRPr lang="de-DE"/>
          </a:p>
        </p:txBody>
      </p:sp>
    </p:spTree>
    <p:extLst>
      <p:ext uri="{BB962C8B-B14F-4D97-AF65-F5344CB8AC3E}">
        <p14:creationId xmlns:p14="http://schemas.microsoft.com/office/powerpoint/2010/main" val="974130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22B528E-43B1-4592-BDAF-F8FD5256A7A5}" type="slidenum">
              <a:rPr lang="de-DE" smtClean="0"/>
              <a:t>10</a:t>
            </a:fld>
            <a:endParaRPr lang="de-DE"/>
          </a:p>
        </p:txBody>
      </p:sp>
    </p:spTree>
    <p:extLst>
      <p:ext uri="{BB962C8B-B14F-4D97-AF65-F5344CB8AC3E}">
        <p14:creationId xmlns:p14="http://schemas.microsoft.com/office/powerpoint/2010/main" val="1262864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320048" y="1335070"/>
            <a:ext cx="6608610" cy="1720645"/>
          </a:xfrm>
        </p:spPr>
        <p:txBody>
          <a:bodyPr anchor="b">
            <a:normAutofit/>
          </a:bodyPr>
          <a:lstStyle>
            <a:lvl1pPr algn="ctr">
              <a:defRPr sz="4000"/>
            </a:lvl1pPr>
          </a:lstStyle>
          <a:p>
            <a:r>
              <a:rPr lang="cs-CZ" dirty="0" smtClean="0"/>
              <a:t>Kliknutím lze upravit styl.</a:t>
            </a:r>
            <a:endParaRPr lang="en-US" dirty="0"/>
          </a:p>
        </p:txBody>
      </p:sp>
      <p:sp>
        <p:nvSpPr>
          <p:cNvPr id="3" name="Subtitle 2"/>
          <p:cNvSpPr>
            <a:spLocks noGrp="1"/>
          </p:cNvSpPr>
          <p:nvPr>
            <p:ph type="subTitle" idx="1"/>
          </p:nvPr>
        </p:nvSpPr>
        <p:spPr>
          <a:xfrm>
            <a:off x="1320048" y="4768771"/>
            <a:ext cx="6635952" cy="11016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smtClean="0"/>
              <a:t>Kliknutím lze upravit styl předlohy.</a:t>
            </a:r>
            <a:endParaRPr lang="en-US" dirty="0"/>
          </a:p>
        </p:txBody>
      </p:sp>
      <p:sp>
        <p:nvSpPr>
          <p:cNvPr id="8" name="TextovéPole 7"/>
          <p:cNvSpPr txBox="1"/>
          <p:nvPr userDrawn="1"/>
        </p:nvSpPr>
        <p:spPr>
          <a:xfrm>
            <a:off x="1320048" y="124696"/>
            <a:ext cx="6587629" cy="830997"/>
          </a:xfrm>
          <a:prstGeom prst="rect">
            <a:avLst/>
          </a:prstGeom>
          <a:noFill/>
        </p:spPr>
        <p:txBody>
          <a:bodyPr wrap="square" rtlCol="0">
            <a:spAutoFit/>
          </a:bodyPr>
          <a:lstStyle/>
          <a:p>
            <a:r>
              <a:rPr lang="en-US" sz="1600" dirty="0" smtClean="0">
                <a:solidFill>
                  <a:srgbClr val="1478B5"/>
                </a:solidFill>
                <a:latin typeface="+mj-lt"/>
              </a:rPr>
              <a:t>Department of Applied Mathematics</a:t>
            </a:r>
          </a:p>
          <a:p>
            <a:r>
              <a:rPr lang="en-US" sz="1600" dirty="0" smtClean="0">
                <a:solidFill>
                  <a:srgbClr val="1478B5"/>
                </a:solidFill>
                <a:latin typeface="+mj-lt"/>
              </a:rPr>
              <a:t>Faculty of Transportation Sciences</a:t>
            </a:r>
          </a:p>
          <a:p>
            <a:r>
              <a:rPr lang="en-US" sz="1600" dirty="0" smtClean="0">
                <a:solidFill>
                  <a:srgbClr val="1478B5"/>
                </a:solidFill>
                <a:latin typeface="+mj-lt"/>
              </a:rPr>
              <a:t>Czech Technical University in Prague</a:t>
            </a:r>
            <a:endParaRPr lang="cs-CZ" sz="1600" dirty="0" smtClean="0">
              <a:solidFill>
                <a:srgbClr val="1478B5"/>
              </a:solidFill>
              <a:latin typeface="+mj-lt"/>
            </a:endParaRPr>
          </a:p>
        </p:txBody>
      </p:sp>
      <p:cxnSp>
        <p:nvCxnSpPr>
          <p:cNvPr id="9" name="Přímá spojnice 8"/>
          <p:cNvCxnSpPr/>
          <p:nvPr userDrawn="1"/>
        </p:nvCxnSpPr>
        <p:spPr>
          <a:xfrm>
            <a:off x="1188000" y="936000"/>
            <a:ext cx="6768000" cy="0"/>
          </a:xfrm>
          <a:prstGeom prst="line">
            <a:avLst/>
          </a:prstGeom>
          <a:ln>
            <a:solidFill>
              <a:srgbClr val="1478B5"/>
            </a:solidFill>
          </a:ln>
        </p:spPr>
        <p:style>
          <a:lnRef idx="1">
            <a:schemeClr val="accent1"/>
          </a:lnRef>
          <a:fillRef idx="0">
            <a:schemeClr val="accent1"/>
          </a:fillRef>
          <a:effectRef idx="0">
            <a:schemeClr val="accent1"/>
          </a:effectRef>
          <a:fontRef idx="minor">
            <a:schemeClr val="tx1"/>
          </a:fontRef>
        </p:style>
      </p:cxnSp>
      <p:pic>
        <p:nvPicPr>
          <p:cNvPr id="11" name="Obráze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214" y="124696"/>
            <a:ext cx="1093834" cy="830997"/>
          </a:xfrm>
          <a:prstGeom prst="rect">
            <a:avLst/>
          </a:prstGeom>
        </p:spPr>
      </p:pic>
    </p:spTree>
    <p:extLst>
      <p:ext uri="{BB962C8B-B14F-4D97-AF65-F5344CB8AC3E}">
        <p14:creationId xmlns:p14="http://schemas.microsoft.com/office/powerpoint/2010/main" val="26295908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28650" y="217714"/>
            <a:ext cx="7362833" cy="914175"/>
          </a:xfrm>
        </p:spPr>
        <p:txBody>
          <a:bodyPr/>
          <a:lstStyle/>
          <a:p>
            <a:r>
              <a:rPr lang="cs-CZ" dirty="0" smtClean="0"/>
              <a:t>Kliknutím lze upravit styl.</a:t>
            </a:r>
            <a:endParaRPr lang="en-US" dirty="0"/>
          </a:p>
        </p:txBody>
      </p:sp>
      <p:sp>
        <p:nvSpPr>
          <p:cNvPr id="3" name="Content Placeholder 2"/>
          <p:cNvSpPr>
            <a:spLocks noGrp="1"/>
          </p:cNvSpPr>
          <p:nvPr>
            <p:ph sz="half" idx="1"/>
          </p:nvPr>
        </p:nvSpPr>
        <p:spPr>
          <a:xfrm>
            <a:off x="628650" y="1378858"/>
            <a:ext cx="3886200" cy="479810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Content Placeholder 3"/>
          <p:cNvSpPr>
            <a:spLocks noGrp="1"/>
          </p:cNvSpPr>
          <p:nvPr>
            <p:ph sz="half" idx="2"/>
          </p:nvPr>
        </p:nvSpPr>
        <p:spPr>
          <a:xfrm>
            <a:off x="4629150" y="1378858"/>
            <a:ext cx="3886200" cy="479810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cxnSp>
        <p:nvCxnSpPr>
          <p:cNvPr id="8" name="Přímá spojnice 7"/>
          <p:cNvCxnSpPr/>
          <p:nvPr userDrawn="1"/>
        </p:nvCxnSpPr>
        <p:spPr>
          <a:xfrm flipV="1">
            <a:off x="707572" y="1131889"/>
            <a:ext cx="8100000" cy="0"/>
          </a:xfrm>
          <a:prstGeom prst="line">
            <a:avLst/>
          </a:prstGeom>
          <a:ln>
            <a:solidFill>
              <a:srgbClr val="1478B5"/>
            </a:solidFill>
          </a:ln>
        </p:spPr>
        <p:style>
          <a:lnRef idx="1">
            <a:schemeClr val="accent1"/>
          </a:lnRef>
          <a:fillRef idx="0">
            <a:schemeClr val="accent1"/>
          </a:fillRef>
          <a:effectRef idx="0">
            <a:schemeClr val="accent1"/>
          </a:effectRef>
          <a:fontRef idx="minor">
            <a:schemeClr val="tx1"/>
          </a:fontRef>
        </p:style>
      </p:cxnSp>
      <p:pic>
        <p:nvPicPr>
          <p:cNvPr id="9" name="Picture 8" descr="logo_cvu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91483" y="97389"/>
            <a:ext cx="1050131" cy="10636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p:cNvSpPr txBox="1"/>
          <p:nvPr userDrawn="1"/>
        </p:nvSpPr>
        <p:spPr>
          <a:xfrm>
            <a:off x="8744857" y="6594502"/>
            <a:ext cx="399145" cy="230832"/>
          </a:xfrm>
          <a:prstGeom prst="rect">
            <a:avLst/>
          </a:prstGeom>
          <a:noFill/>
        </p:spPr>
        <p:txBody>
          <a:bodyPr wrap="square" rtlCol="0">
            <a:spAutoFit/>
          </a:bodyPr>
          <a:lstStyle/>
          <a:p>
            <a:pPr algn="r"/>
            <a:fld id="{333D9A26-DBB2-4BAF-8C14-40692FB3CBD7}" type="slidenum">
              <a:rPr lang="cs-CZ" sz="900" smtClean="0">
                <a:solidFill>
                  <a:schemeClr val="bg1">
                    <a:lumMod val="50000"/>
                  </a:schemeClr>
                </a:solidFill>
              </a:rPr>
              <a:t>‹#›</a:t>
            </a:fld>
            <a:endParaRPr lang="cs-CZ" sz="1350" dirty="0">
              <a:solidFill>
                <a:schemeClr val="bg1">
                  <a:lumMod val="50000"/>
                </a:schemeClr>
              </a:solidFill>
            </a:endParaRPr>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smtClean="0"/>
              <a:t>Ondřej Přibyl, 2017</a:t>
            </a:r>
            <a:endParaRPr lang="en-US" dirty="0"/>
          </a:p>
        </p:txBody>
      </p:sp>
    </p:spTree>
    <p:extLst>
      <p:ext uri="{BB962C8B-B14F-4D97-AF65-F5344CB8AC3E}">
        <p14:creationId xmlns:p14="http://schemas.microsoft.com/office/powerpoint/2010/main" val="31837117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628651" y="115200"/>
            <a:ext cx="7215636" cy="820801"/>
          </a:xfrm>
        </p:spPr>
        <p:txBody>
          <a:bodyPr/>
          <a:lstStyle/>
          <a:p>
            <a:r>
              <a:rPr lang="cs-CZ" dirty="0" smtClean="0"/>
              <a:t>Kliknutím lze upravit styl.</a:t>
            </a:r>
            <a:endParaRPr lang="en-US" dirty="0"/>
          </a:p>
        </p:txBody>
      </p:sp>
      <p:cxnSp>
        <p:nvCxnSpPr>
          <p:cNvPr id="6" name="Přímá spojnice 5"/>
          <p:cNvCxnSpPr/>
          <p:nvPr userDrawn="1"/>
        </p:nvCxnSpPr>
        <p:spPr>
          <a:xfrm>
            <a:off x="612000" y="936000"/>
            <a:ext cx="8178922" cy="0"/>
          </a:xfrm>
          <a:prstGeom prst="line">
            <a:avLst/>
          </a:prstGeom>
          <a:ln>
            <a:solidFill>
              <a:srgbClr val="0B7BB0"/>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12000" y="1039341"/>
            <a:ext cx="7886700" cy="5068161"/>
          </a:xfrm>
        </p:spPr>
        <p:txBody>
          <a:bodyPr/>
          <a:lstStyle>
            <a:lvl1pPr>
              <a:lnSpc>
                <a:spcPct val="110000"/>
              </a:lnSpc>
              <a:defRPr sz="2400"/>
            </a:lvl1pPr>
            <a:lvl2pPr>
              <a:lnSpc>
                <a:spcPct val="110000"/>
              </a:lnSpc>
              <a:defRPr sz="2000"/>
            </a:lvl2pPr>
            <a:lvl3pPr>
              <a:defRPr sz="1800"/>
            </a:lvl3pPr>
            <a:lvl4pPr>
              <a:defRPr sz="1600"/>
            </a:lvl4pPr>
            <a:lvl5pPr>
              <a:defRPr sz="1600"/>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pic>
        <p:nvPicPr>
          <p:cNvPr id="14" name="Obrázek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4286" y="115200"/>
            <a:ext cx="1093834" cy="830997"/>
          </a:xfrm>
          <a:prstGeom prst="rect">
            <a:avLst/>
          </a:prstGeom>
        </p:spPr>
      </p:pic>
      <p:sp>
        <p:nvSpPr>
          <p:cNvPr id="9" name="TextovéPole 10"/>
          <p:cNvSpPr txBox="1"/>
          <p:nvPr userDrawn="1"/>
        </p:nvSpPr>
        <p:spPr>
          <a:xfrm>
            <a:off x="8505371" y="6594502"/>
            <a:ext cx="638631" cy="230832"/>
          </a:xfrm>
          <a:prstGeom prst="rect">
            <a:avLst/>
          </a:prstGeom>
          <a:noFill/>
        </p:spPr>
        <p:txBody>
          <a:bodyPr wrap="square" rtlCol="0">
            <a:spAutoFit/>
          </a:bodyPr>
          <a:lstStyle/>
          <a:p>
            <a:pPr algn="r"/>
            <a:fld id="{333D9A26-DBB2-4BAF-8C14-40692FB3CBD7}" type="slidenum">
              <a:rPr lang="cs-CZ" sz="900" smtClean="0">
                <a:solidFill>
                  <a:schemeClr val="bg1">
                    <a:lumMod val="50000"/>
                  </a:schemeClr>
                </a:solidFill>
              </a:rPr>
              <a:t>‹#›</a:t>
            </a:fld>
            <a:endParaRPr lang="cs-CZ" sz="1350" dirty="0">
              <a:solidFill>
                <a:schemeClr val="bg1">
                  <a:lumMod val="50000"/>
                </a:schemeClr>
              </a:solidFill>
            </a:endParaRPr>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smtClean="0"/>
              <a:t>Ondřej Přibyl, 2017</a:t>
            </a:r>
            <a:endParaRPr lang="en-US" dirty="0"/>
          </a:p>
        </p:txBody>
      </p:sp>
    </p:spTree>
    <p:extLst>
      <p:ext uri="{BB962C8B-B14F-4D97-AF65-F5344CB8AC3E}">
        <p14:creationId xmlns:p14="http://schemas.microsoft.com/office/powerpoint/2010/main" val="2201475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8" name="TextovéPole 10"/>
          <p:cNvSpPr txBox="1"/>
          <p:nvPr userDrawn="1"/>
        </p:nvSpPr>
        <p:spPr>
          <a:xfrm>
            <a:off x="8744857" y="6594502"/>
            <a:ext cx="399145" cy="230832"/>
          </a:xfrm>
          <a:prstGeom prst="rect">
            <a:avLst/>
          </a:prstGeom>
          <a:noFill/>
        </p:spPr>
        <p:txBody>
          <a:bodyPr wrap="square" rtlCol="0">
            <a:spAutoFit/>
          </a:bodyPr>
          <a:lstStyle/>
          <a:p>
            <a:pPr algn="r"/>
            <a:fld id="{333D9A26-DBB2-4BAF-8C14-40692FB3CBD7}" type="slidenum">
              <a:rPr lang="cs-CZ" sz="900" smtClean="0">
                <a:solidFill>
                  <a:schemeClr val="bg1">
                    <a:lumMod val="50000"/>
                  </a:schemeClr>
                </a:solidFill>
              </a:rPr>
              <a:t>‹#›</a:t>
            </a:fld>
            <a:endParaRPr lang="cs-CZ" sz="1350" dirty="0">
              <a:solidFill>
                <a:schemeClr val="bg1">
                  <a:lumMod val="50000"/>
                </a:schemeClr>
              </a:solidFill>
            </a:endParaRPr>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smtClean="0"/>
              <a:t>Ondřej Přibyl, 2017</a:t>
            </a:r>
            <a:endParaRPr lang="en-US" dirty="0"/>
          </a:p>
        </p:txBody>
      </p:sp>
    </p:spTree>
    <p:extLst>
      <p:ext uri="{BB962C8B-B14F-4D97-AF65-F5344CB8AC3E}">
        <p14:creationId xmlns:p14="http://schemas.microsoft.com/office/powerpoint/2010/main" val="1388460100"/>
      </p:ext>
    </p:extLst>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6"/>
            <a:ext cx="7886700" cy="930275"/>
          </a:xfrm>
        </p:spPr>
        <p:txBody>
          <a:bodyPr/>
          <a:lstStyle/>
          <a:p>
            <a:r>
              <a:rPr lang="cs-CZ" smtClean="0"/>
              <a:t>Kliknutím lze upravit styl.</a:t>
            </a:r>
            <a:endParaRPr lang="cs-CZ"/>
          </a:p>
        </p:txBody>
      </p:sp>
      <p:cxnSp>
        <p:nvCxnSpPr>
          <p:cNvPr id="7" name="Přímá spojnice 6"/>
          <p:cNvCxnSpPr/>
          <p:nvPr userDrawn="1"/>
        </p:nvCxnSpPr>
        <p:spPr>
          <a:xfrm flipV="1">
            <a:off x="707572" y="1131889"/>
            <a:ext cx="8100000" cy="0"/>
          </a:xfrm>
          <a:prstGeom prst="line">
            <a:avLst/>
          </a:prstGeom>
          <a:ln>
            <a:solidFill>
              <a:srgbClr val="1478B5"/>
            </a:solidFill>
          </a:ln>
        </p:spPr>
        <p:style>
          <a:lnRef idx="1">
            <a:schemeClr val="accent1"/>
          </a:lnRef>
          <a:fillRef idx="0">
            <a:schemeClr val="accent1"/>
          </a:fillRef>
          <a:effectRef idx="0">
            <a:schemeClr val="accent1"/>
          </a:effectRef>
          <a:fontRef idx="minor">
            <a:schemeClr val="tx1"/>
          </a:fontRef>
        </p:style>
      </p:cxnSp>
      <p:pic>
        <p:nvPicPr>
          <p:cNvPr id="8" name="Picture 8" descr="logo_cvu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91476" y="97374"/>
            <a:ext cx="1050131" cy="1063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userDrawn="1"/>
        </p:nvSpPr>
        <p:spPr>
          <a:xfrm>
            <a:off x="8386090" y="6592818"/>
            <a:ext cx="754516" cy="261610"/>
          </a:xfrm>
          <a:prstGeom prst="rect">
            <a:avLst/>
          </a:prstGeom>
          <a:noFill/>
        </p:spPr>
        <p:txBody>
          <a:bodyPr wrap="square" rtlCol="0">
            <a:spAutoFit/>
          </a:bodyPr>
          <a:lstStyle/>
          <a:p>
            <a:pPr algn="r"/>
            <a:fld id="{333D9A26-DBB2-4BAF-8C14-40692FB3CBD7}" type="slidenum">
              <a:rPr lang="cs-CZ" sz="1050" smtClean="0">
                <a:solidFill>
                  <a:schemeClr val="bg1">
                    <a:lumMod val="50000"/>
                  </a:schemeClr>
                </a:solidFill>
              </a:rPr>
              <a:t>‹#›</a:t>
            </a:fld>
            <a:endParaRPr lang="cs-CZ" sz="1400" dirty="0">
              <a:solidFill>
                <a:schemeClr val="bg1">
                  <a:lumMod val="50000"/>
                </a:schemeClr>
              </a:solidFill>
            </a:endParaRPr>
          </a:p>
        </p:txBody>
      </p:sp>
    </p:spTree>
    <p:extLst>
      <p:ext uri="{BB962C8B-B14F-4D97-AF65-F5344CB8AC3E}">
        <p14:creationId xmlns:p14="http://schemas.microsoft.com/office/powerpoint/2010/main" val="17503974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17714"/>
            <a:ext cx="7886700" cy="921657"/>
          </a:xfrm>
          <a:prstGeom prst="rect">
            <a:avLst/>
          </a:prstGeom>
        </p:spPr>
        <p:txBody>
          <a:bodyPr vert="horz" lIns="91440" tIns="45720" rIns="91440" bIns="45720" rtlCol="0" anchor="ctr">
            <a:normAutofit/>
          </a:bodyPr>
          <a:lstStyle/>
          <a:p>
            <a:r>
              <a:rPr lang="cs-CZ" dirty="0" smtClean="0"/>
              <a:t>Kliknutím lze upravit styl.</a:t>
            </a:r>
            <a:endParaRPr lang="en-US" dirty="0"/>
          </a:p>
        </p:txBody>
      </p:sp>
      <p:sp>
        <p:nvSpPr>
          <p:cNvPr id="3" name="Text Placeholder 2"/>
          <p:cNvSpPr>
            <a:spLocks noGrp="1"/>
          </p:cNvSpPr>
          <p:nvPr>
            <p:ph type="body" idx="1"/>
          </p:nvPr>
        </p:nvSpPr>
        <p:spPr>
          <a:xfrm>
            <a:off x="628650" y="1328057"/>
            <a:ext cx="7886700" cy="4848906"/>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dirty="0" smtClean="0"/>
              <a:t>Ondřej Přibyl, 2017</a:t>
            </a:r>
            <a:endParaRPr lang="en-US" dirty="0"/>
          </a:p>
        </p:txBody>
      </p:sp>
      <p:sp>
        <p:nvSpPr>
          <p:cNvPr id="7" name="Slide Number Placeholder 4"/>
          <p:cNvSpPr>
            <a:spLocks noGrp="1"/>
          </p:cNvSpPr>
          <p:nvPr>
            <p:ph type="sldNum" sz="quarter" idx="4"/>
          </p:nvPr>
        </p:nvSpPr>
        <p:spPr>
          <a:xfrm>
            <a:off x="7910422" y="6356351"/>
            <a:ext cx="604927"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4007114"/>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6" r:id="rId3"/>
    <p:sldLayoutId id="2147483662" r:id="rId4"/>
    <p:sldLayoutId id="2147483668" r:id="rId5"/>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31.emf"/><Relationship Id="rId5" Type="http://schemas.openxmlformats.org/officeDocument/2006/relationships/oleObject" Target="../embeddings/oleObject2.bin"/><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ibm.com/smarterplanet/us/en/smarter_cities/overview/"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pribylo@fd.cvut.cz"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05840" y="3156857"/>
            <a:ext cx="7132320" cy="1913164"/>
          </a:xfrm>
        </p:spPr>
        <p:txBody>
          <a:bodyPr>
            <a:noAutofit/>
          </a:bodyPr>
          <a:lstStyle/>
          <a:p>
            <a:r>
              <a:rPr lang="cs-CZ" sz="4050" dirty="0"/>
              <a:t>	</a:t>
            </a:r>
            <a:br>
              <a:rPr lang="cs-CZ" sz="4050" dirty="0"/>
            </a:br>
            <a:r>
              <a:rPr lang="en-US" sz="4050" dirty="0" smtClean="0"/>
              <a:t>Activity based approach to Smart Cities</a:t>
            </a:r>
            <a:endParaRPr lang="cs-CZ" sz="4050" dirty="0"/>
          </a:p>
        </p:txBody>
      </p:sp>
      <p:sp>
        <p:nvSpPr>
          <p:cNvPr id="3" name="Podnadpis 2"/>
          <p:cNvSpPr>
            <a:spLocks noGrp="1"/>
          </p:cNvSpPr>
          <p:nvPr>
            <p:ph type="subTitle" idx="1"/>
          </p:nvPr>
        </p:nvSpPr>
        <p:spPr>
          <a:xfrm>
            <a:off x="1143000" y="5070021"/>
            <a:ext cx="6858000" cy="1371600"/>
          </a:xfrm>
        </p:spPr>
        <p:txBody>
          <a:bodyPr>
            <a:noAutofit/>
          </a:bodyPr>
          <a:lstStyle/>
          <a:p>
            <a:endParaRPr lang="cs-CZ" sz="1800" dirty="0" smtClean="0"/>
          </a:p>
          <a:p>
            <a:r>
              <a:rPr lang="en-US" sz="1800" i="1" dirty="0" smtClean="0"/>
              <a:t>Prof</a:t>
            </a:r>
            <a:r>
              <a:rPr lang="cs-CZ" sz="1800" i="1" dirty="0" smtClean="0"/>
              <a:t>. </a:t>
            </a:r>
            <a:r>
              <a:rPr lang="cs-CZ" sz="1800" i="1" dirty="0"/>
              <a:t>Ing. </a:t>
            </a:r>
            <a:r>
              <a:rPr lang="cs-CZ" sz="1800" b="1" i="1" dirty="0"/>
              <a:t>Ondřej Přibyl</a:t>
            </a:r>
            <a:r>
              <a:rPr lang="cs-CZ" sz="1800" i="1" dirty="0"/>
              <a:t>, Ph.D.</a:t>
            </a:r>
          </a:p>
          <a:p>
            <a:r>
              <a:rPr lang="en-US" sz="1800" dirty="0" smtClean="0"/>
              <a:t>April 2018</a:t>
            </a:r>
            <a:endParaRPr lang="cs-CZ" sz="1800" dirty="0" smtClean="0"/>
          </a:p>
        </p:txBody>
      </p:sp>
      <p:pic>
        <p:nvPicPr>
          <p:cNvPr id="6" name="Picture 5" descr="Ob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2635494" y="1207777"/>
            <a:ext cx="4090806" cy="242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277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Chy</a:t>
            </a:r>
            <a:r>
              <a:rPr lang="cs-CZ" dirty="0" smtClean="0"/>
              <a:t>tré město – co je třeba udělat?</a:t>
            </a:r>
            <a:endParaRPr lang="de-DE" dirty="0"/>
          </a:p>
        </p:txBody>
      </p:sp>
      <p:sp>
        <p:nvSpPr>
          <p:cNvPr id="3" name="Content Placeholder 2"/>
          <p:cNvSpPr>
            <a:spLocks noGrp="1"/>
          </p:cNvSpPr>
          <p:nvPr>
            <p:ph idx="1"/>
          </p:nvPr>
        </p:nvSpPr>
        <p:spPr>
          <a:xfrm>
            <a:off x="4543803" y="1203375"/>
            <a:ext cx="3765885" cy="3621006"/>
          </a:xfrm>
        </p:spPr>
        <p:txBody>
          <a:bodyPr>
            <a:normAutofit/>
          </a:bodyPr>
          <a:lstStyle/>
          <a:p>
            <a:pPr marL="0" indent="0">
              <a:buNone/>
            </a:pPr>
            <a:r>
              <a:rPr lang="cs-CZ" b="1" dirty="0" smtClean="0"/>
              <a:t>Urbanismus a doprava</a:t>
            </a:r>
            <a:r>
              <a:rPr lang="cs-CZ" dirty="0" smtClean="0"/>
              <a:t> jsou  klíčové pilíře chytrých měst </a:t>
            </a:r>
          </a:p>
          <a:p>
            <a:endParaRPr lang="cs-CZ" dirty="0" smtClean="0"/>
          </a:p>
          <a:p>
            <a:endParaRPr lang="cs-CZ" dirty="0"/>
          </a:p>
          <a:p>
            <a:endParaRPr lang="cs-CZ" dirty="0" smtClean="0"/>
          </a:p>
          <a:p>
            <a:endParaRPr lang="cs-CZ" dirty="0"/>
          </a:p>
          <a:p>
            <a:endParaRPr lang="cs-CZ" dirty="0" smtClean="0"/>
          </a:p>
          <a:p>
            <a:pPr marL="0" indent="0">
              <a:buNone/>
            </a:pPr>
            <a:endParaRPr lang="cs-CZ" dirty="0" smtClean="0"/>
          </a:p>
        </p:txBody>
      </p:sp>
      <p:graphicFrame>
        <p:nvGraphicFramePr>
          <p:cNvPr id="4" name="Pilot Smart Cities Survey Responses"/>
          <p:cNvGraphicFramePr>
            <a:graphicFrameLocks/>
          </p:cNvGraphicFramePr>
          <p:nvPr>
            <p:extLst/>
          </p:nvPr>
        </p:nvGraphicFramePr>
        <p:xfrm>
          <a:off x="4564850" y="1974278"/>
          <a:ext cx="3701906" cy="1865589"/>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a:xfrm>
            <a:off x="347208" y="1928955"/>
            <a:ext cx="3215441" cy="125908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s-CZ" b="1" dirty="0" smtClean="0"/>
              <a:t>Cíl:</a:t>
            </a:r>
          </a:p>
          <a:p>
            <a:pPr marL="0" indent="0" algn="ctr">
              <a:buNone/>
            </a:pPr>
            <a:r>
              <a:rPr lang="cs-CZ" b="1" dirty="0" smtClean="0"/>
              <a:t>Vytvořit město příjemné pro život</a:t>
            </a:r>
            <a:endParaRPr lang="de-DE" b="1" dirty="0"/>
          </a:p>
        </p:txBody>
      </p:sp>
      <p:sp>
        <p:nvSpPr>
          <p:cNvPr id="5" name="Rectangle 4"/>
          <p:cNvSpPr/>
          <p:nvPr/>
        </p:nvSpPr>
        <p:spPr>
          <a:xfrm>
            <a:off x="347209" y="3839867"/>
            <a:ext cx="3215441" cy="1815882"/>
          </a:xfrm>
          <a:prstGeom prst="rect">
            <a:avLst/>
          </a:prstGeom>
        </p:spPr>
        <p:txBody>
          <a:bodyPr wrap="square">
            <a:spAutoFit/>
          </a:bodyPr>
          <a:lstStyle/>
          <a:p>
            <a:pPr algn="ctr"/>
            <a:r>
              <a:rPr lang="cs-CZ" sz="2800" dirty="0"/>
              <a:t>Je třeba </a:t>
            </a:r>
            <a:r>
              <a:rPr lang="cs-CZ" sz="2800" b="1" dirty="0"/>
              <a:t>pochopit </a:t>
            </a:r>
            <a:r>
              <a:rPr lang="cs-CZ" sz="2800" dirty="0"/>
              <a:t>jak </a:t>
            </a:r>
            <a:r>
              <a:rPr lang="cs-CZ" sz="2800" dirty="0" smtClean="0"/>
              <a:t>lidé jednotlivé strategie chytrých měst vnímají</a:t>
            </a:r>
            <a:endParaRPr lang="de-DE" sz="28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6096" y="3703704"/>
            <a:ext cx="4897647" cy="2987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48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Land Use — Transportation Cycle</a:t>
            </a:r>
            <a:endParaRPr lang="de-DE" dirty="0"/>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175" y="1951990"/>
            <a:ext cx="4596825" cy="344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99" y="1286025"/>
            <a:ext cx="3326406" cy="466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703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Jak vzniká doprava ve městě?</a:t>
            </a:r>
            <a:endParaRPr lang="de-DE" dirty="0"/>
          </a:p>
        </p:txBody>
      </p:sp>
      <p:sp>
        <p:nvSpPr>
          <p:cNvPr id="3" name="Content Placeholder 2"/>
          <p:cNvSpPr>
            <a:spLocks noGrp="1"/>
          </p:cNvSpPr>
          <p:nvPr>
            <p:ph idx="1"/>
          </p:nvPr>
        </p:nvSpPr>
        <p:spPr>
          <a:xfrm>
            <a:off x="612000" y="1039341"/>
            <a:ext cx="5597071" cy="5068161"/>
          </a:xfrm>
        </p:spPr>
        <p:txBody>
          <a:bodyPr>
            <a:normAutofit lnSpcReduction="10000"/>
          </a:bodyPr>
          <a:lstStyle/>
          <a:p>
            <a:endParaRPr lang="cs-CZ" altLang="en-US" sz="2000" dirty="0" smtClean="0">
              <a:latin typeface="Arial" pitchFamily="34" charset="0"/>
            </a:endParaRPr>
          </a:p>
          <a:p>
            <a:r>
              <a:rPr lang="cs-CZ" altLang="en-US" sz="2000" dirty="0" smtClean="0">
                <a:latin typeface="Arial" pitchFamily="34" charset="0"/>
              </a:rPr>
              <a:t>Abychom mohli ovlivňovat </a:t>
            </a:r>
            <a:r>
              <a:rPr lang="en-US" altLang="en-US" sz="2000" dirty="0" smtClean="0">
                <a:latin typeface="Arial" pitchFamily="34" charset="0"/>
              </a:rPr>
              <a:t>a </a:t>
            </a:r>
            <a:r>
              <a:rPr lang="en-US" altLang="en-US" sz="2000" dirty="0" err="1" smtClean="0">
                <a:latin typeface="Arial" pitchFamily="34" charset="0"/>
              </a:rPr>
              <a:t>modelovat</a:t>
            </a:r>
            <a:r>
              <a:rPr lang="en-US" altLang="en-US" sz="2000" dirty="0" smtClean="0">
                <a:latin typeface="Arial" pitchFamily="34" charset="0"/>
              </a:rPr>
              <a:t> </a:t>
            </a:r>
            <a:r>
              <a:rPr lang="cs-CZ" altLang="en-US" sz="2000" dirty="0" smtClean="0">
                <a:latin typeface="Arial" pitchFamily="34" charset="0"/>
              </a:rPr>
              <a:t>dopravu, musíme pochopit </a:t>
            </a:r>
          </a:p>
          <a:p>
            <a:pPr lvl="1"/>
            <a:r>
              <a:rPr lang="cs-CZ" altLang="en-US" sz="2000" b="1" dirty="0" smtClean="0">
                <a:latin typeface="Arial" pitchFamily="34" charset="0"/>
              </a:rPr>
              <a:t>jak vzniká poptávka po dopravě </a:t>
            </a:r>
            <a:r>
              <a:rPr lang="cs-CZ" altLang="en-US" sz="2000" dirty="0" smtClean="0">
                <a:latin typeface="Arial" pitchFamily="34" charset="0"/>
              </a:rPr>
              <a:t>a </a:t>
            </a:r>
          </a:p>
          <a:p>
            <a:pPr lvl="1"/>
            <a:r>
              <a:rPr lang="cs-CZ" altLang="en-US" sz="2000" b="1" dirty="0" smtClean="0">
                <a:latin typeface="Arial" pitchFamily="34" charset="0"/>
              </a:rPr>
              <a:t>proč se lidé chovají tak jak se chovají</a:t>
            </a:r>
          </a:p>
          <a:p>
            <a:endParaRPr lang="cs-CZ" altLang="en-US" sz="2000" dirty="0" smtClean="0">
              <a:latin typeface="Arial" pitchFamily="34" charset="0"/>
            </a:endParaRPr>
          </a:p>
          <a:p>
            <a:r>
              <a:rPr lang="cs-CZ" altLang="en-US" sz="2000" dirty="0" smtClean="0">
                <a:latin typeface="Arial" pitchFamily="34" charset="0"/>
              </a:rPr>
              <a:t>Modely odhadu poptávky (</a:t>
            </a:r>
            <a:r>
              <a:rPr lang="cs-CZ" altLang="en-US" sz="2000" dirty="0" err="1" smtClean="0">
                <a:latin typeface="Arial" pitchFamily="34" charset="0"/>
              </a:rPr>
              <a:t>Travel</a:t>
            </a:r>
            <a:r>
              <a:rPr lang="cs-CZ" altLang="en-US" sz="2000" dirty="0" smtClean="0">
                <a:latin typeface="Arial" pitchFamily="34" charset="0"/>
              </a:rPr>
              <a:t> </a:t>
            </a:r>
            <a:r>
              <a:rPr lang="cs-CZ" altLang="en-US" sz="2000" dirty="0" err="1" smtClean="0">
                <a:latin typeface="Arial" pitchFamily="34" charset="0"/>
              </a:rPr>
              <a:t>demands</a:t>
            </a:r>
            <a:r>
              <a:rPr lang="cs-CZ" altLang="en-US" sz="2000" dirty="0" smtClean="0">
                <a:latin typeface="Arial" pitchFamily="34" charset="0"/>
              </a:rPr>
              <a:t> </a:t>
            </a:r>
            <a:r>
              <a:rPr lang="cs-CZ" altLang="en-US" sz="2000" dirty="0" err="1" smtClean="0">
                <a:latin typeface="Arial" pitchFamily="34" charset="0"/>
              </a:rPr>
              <a:t>models</a:t>
            </a:r>
            <a:r>
              <a:rPr lang="cs-CZ" altLang="en-US" sz="2000" dirty="0" smtClean="0">
                <a:latin typeface="Arial" pitchFamily="34" charset="0"/>
              </a:rPr>
              <a:t>)</a:t>
            </a:r>
          </a:p>
          <a:p>
            <a:pPr lvl="1"/>
            <a:r>
              <a:rPr lang="cs-CZ" altLang="en-US" sz="2000" dirty="0" smtClean="0">
                <a:latin typeface="Arial" pitchFamily="34" charset="0"/>
                <a:cs typeface="Arial" panose="020B0604020202020204" pitchFamily="34" charset="0"/>
              </a:rPr>
              <a:t>Cílem těchto modelů je odhadnout kolik v daném čase bude v daném místě vozidel či cestujících </a:t>
            </a:r>
          </a:p>
          <a:p>
            <a:pPr lvl="1"/>
            <a:r>
              <a:rPr lang="cs-CZ" altLang="en-US" sz="2000" dirty="0" smtClean="0">
                <a:latin typeface="Arial" pitchFamily="34" charset="0"/>
                <a:cs typeface="Arial" panose="020B0604020202020204" pitchFamily="34" charset="0"/>
              </a:rPr>
              <a:t>Typickým představitelem je takzvaný Čtyř</a:t>
            </a:r>
            <a:r>
              <a:rPr lang="en-US" altLang="en-US" sz="2000" dirty="0" smtClean="0">
                <a:latin typeface="Arial" pitchFamily="34" charset="0"/>
                <a:cs typeface="Arial" panose="020B0604020202020204" pitchFamily="34" charset="0"/>
              </a:rPr>
              <a:t>-</a:t>
            </a:r>
            <a:r>
              <a:rPr lang="cs-CZ" altLang="en-US" sz="2000" dirty="0" smtClean="0">
                <a:latin typeface="Arial" pitchFamily="34" charset="0"/>
                <a:cs typeface="Arial" panose="020B0604020202020204" pitchFamily="34" charset="0"/>
              </a:rPr>
              <a:t>krokový model (</a:t>
            </a:r>
            <a:r>
              <a:rPr lang="cs-CZ" altLang="en-US" sz="2000" dirty="0" err="1" smtClean="0">
                <a:latin typeface="Arial" pitchFamily="34" charset="0"/>
                <a:cs typeface="Arial" panose="020B0604020202020204" pitchFamily="34" charset="0"/>
              </a:rPr>
              <a:t>Four</a:t>
            </a:r>
            <a:r>
              <a:rPr lang="cs-CZ" altLang="en-US" sz="2000" dirty="0" smtClean="0">
                <a:latin typeface="Arial" pitchFamily="34" charset="0"/>
                <a:cs typeface="Arial" panose="020B0604020202020204" pitchFamily="34" charset="0"/>
              </a:rPr>
              <a:t> Step Model - 4SM)</a:t>
            </a:r>
            <a:endParaRPr lang="en-US" altLang="en-US" sz="2000" dirty="0">
              <a:latin typeface="Arial"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071" y="1417559"/>
            <a:ext cx="2826645" cy="1975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2015-02-11 09.24.06-2.jpg"/>
          <p:cNvPicPr>
            <a:picLocks noChangeAspect="1" noChangeArrowheads="1"/>
          </p:cNvPicPr>
          <p:nvPr/>
        </p:nvPicPr>
        <p:blipFill>
          <a:blip r:embed="rId4" cstate="print">
            <a:extLst>
              <a:ext uri="{28A0092B-C50C-407E-A947-70E740481C1C}">
                <a14:useLocalDpi xmlns:a14="http://schemas.microsoft.com/office/drawing/2010/main" val="0"/>
              </a:ext>
            </a:extLst>
          </a:blip>
          <a:srcRect t="2852" b="2852"/>
          <a:stretch>
            <a:fillRect/>
          </a:stretch>
        </p:blipFill>
        <p:spPr bwMode="auto">
          <a:xfrm>
            <a:off x="6209071" y="3850105"/>
            <a:ext cx="2828049" cy="243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658300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p:cNvSpPr>
          <p:nvPr>
            <p:ph type="title"/>
          </p:nvPr>
        </p:nvSpPr>
        <p:spPr>
          <a:xfrm>
            <a:off x="636334" y="211030"/>
            <a:ext cx="7886700" cy="930275"/>
          </a:xfrm>
        </p:spPr>
        <p:txBody>
          <a:bodyPr vert="horz" lIns="91440" tIns="45720" rIns="91440" bIns="45720" rtlCol="0" anchor="ctr">
            <a:normAutofit/>
          </a:bodyPr>
          <a:lstStyle/>
          <a:p>
            <a:r>
              <a:rPr lang="en-US" altLang="en-US" dirty="0" err="1"/>
              <a:t>Čtyř-krokový</a:t>
            </a:r>
            <a:r>
              <a:rPr lang="en-US" altLang="en-US" dirty="0"/>
              <a:t> model </a:t>
            </a:r>
            <a:r>
              <a:rPr lang="cs-CZ" altLang="en-US" dirty="0" smtClean="0"/>
              <a:t>(4SM</a:t>
            </a:r>
            <a:r>
              <a:rPr lang="cs-CZ" altLang="en-US" dirty="0"/>
              <a:t>)</a:t>
            </a:r>
            <a:endParaRPr lang="en-US" altLang="en-US" dirty="0"/>
          </a:p>
        </p:txBody>
      </p:sp>
      <p:pic>
        <p:nvPicPr>
          <p:cNvPr id="231427" name="Picture 3"/>
          <p:cNvPicPr>
            <a:picLocks noChangeAspect="1" noChangeArrowheads="1"/>
          </p:cNvPicPr>
          <p:nvPr/>
        </p:nvPicPr>
        <p:blipFill>
          <a:blip r:embed="rId3">
            <a:extLst>
              <a:ext uri="{28A0092B-C50C-407E-A947-70E740481C1C}">
                <a14:useLocalDpi xmlns:a14="http://schemas.microsoft.com/office/drawing/2010/main" val="0"/>
              </a:ext>
            </a:extLst>
          </a:blip>
          <a:srcRect l="10289" t="57520" r="71538" b="13281"/>
          <a:stretch>
            <a:fillRect/>
          </a:stretch>
        </p:blipFill>
        <p:spPr bwMode="auto">
          <a:xfrm>
            <a:off x="6172199" y="0"/>
            <a:ext cx="2885162" cy="228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428" name="Picture 4" descr="4st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81114"/>
            <a:ext cx="5287963" cy="5576887"/>
          </a:xfrm>
          <a:prstGeom prst="rect">
            <a:avLst/>
          </a:prstGeom>
          <a:noFill/>
          <a:extLst>
            <a:ext uri="{909E8E84-426E-40DD-AFC4-6F175D3DCCD1}">
              <a14:hiddenFill xmlns:a14="http://schemas.microsoft.com/office/drawing/2010/main">
                <a:solidFill>
                  <a:srgbClr val="FFFFFF"/>
                </a:solidFill>
              </a14:hiddenFill>
            </a:ext>
          </a:extLst>
        </p:spPr>
      </p:pic>
      <p:pic>
        <p:nvPicPr>
          <p:cNvPr id="231429" name="Picture 5" descr="TCTripAttrac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512" y="2126200"/>
            <a:ext cx="2855904" cy="20766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ModeSh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9110" y="4331369"/>
            <a:ext cx="2865924" cy="232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288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248400"/>
            <a:ext cx="2133600" cy="476250"/>
          </a:xfrm>
          <a:prstGeom prst="rect">
            <a:avLst/>
          </a:prstGeom>
        </p:spPr>
        <p:txBody>
          <a:bodyPr/>
          <a:lstStyle/>
          <a:p>
            <a:fld id="{7F2AB583-E381-46C1-917C-3EA7E61A27D3}" type="slidenum">
              <a:rPr lang="en-US" altLang="en-US"/>
              <a:pPr/>
              <a:t>14</a:t>
            </a:fld>
            <a:endParaRPr lang="en-US" altLang="en-US"/>
          </a:p>
        </p:txBody>
      </p:sp>
      <p:sp>
        <p:nvSpPr>
          <p:cNvPr id="20483" name="Rectangle 3"/>
          <p:cNvSpPr>
            <a:spLocks noGrp="1" noRot="1" noChangeArrowheads="1"/>
          </p:cNvSpPr>
          <p:nvPr>
            <p:ph type="title"/>
          </p:nvPr>
        </p:nvSpPr>
        <p:spPr/>
        <p:txBody>
          <a:bodyPr/>
          <a:lstStyle/>
          <a:p>
            <a:r>
              <a:rPr lang="cs-CZ" altLang="en-US" dirty="0" smtClean="0"/>
              <a:t>Omezení č</a:t>
            </a:r>
            <a:r>
              <a:rPr lang="en-US" altLang="en-US" dirty="0" err="1" smtClean="0"/>
              <a:t>tyř-krokový</a:t>
            </a:r>
            <a:r>
              <a:rPr lang="cs-CZ" altLang="en-US" dirty="0" smtClean="0"/>
              <a:t>ch</a:t>
            </a:r>
            <a:r>
              <a:rPr lang="en-US" altLang="en-US" dirty="0" smtClean="0"/>
              <a:t> </a:t>
            </a:r>
            <a:r>
              <a:rPr lang="cs-CZ" altLang="en-US" dirty="0" smtClean="0"/>
              <a:t>modelů</a:t>
            </a:r>
            <a:endParaRPr lang="en-US" altLang="en-US" dirty="0"/>
          </a:p>
        </p:txBody>
      </p:sp>
      <p:sp>
        <p:nvSpPr>
          <p:cNvPr id="20482" name="Rectangle 2"/>
          <p:cNvSpPr>
            <a:spLocks noGrp="1" noChangeArrowheads="1"/>
          </p:cNvSpPr>
          <p:nvPr>
            <p:ph type="body" idx="1"/>
          </p:nvPr>
        </p:nvSpPr>
        <p:spPr>
          <a:xfrm>
            <a:off x="628650" y="1344613"/>
            <a:ext cx="7176837" cy="5101689"/>
          </a:xfrm>
        </p:spPr>
        <p:txBody>
          <a:bodyPr>
            <a:normAutofit/>
          </a:bodyPr>
          <a:lstStyle/>
          <a:p>
            <a:r>
              <a:rPr lang="cs-CZ" altLang="en-US" dirty="0" smtClean="0"/>
              <a:t>Poskytují </a:t>
            </a:r>
            <a:r>
              <a:rPr lang="cs-CZ" altLang="en-US" dirty="0"/>
              <a:t>agregované hodnoty (denní, …)</a:t>
            </a:r>
          </a:p>
          <a:p>
            <a:pPr>
              <a:lnSpc>
                <a:spcPct val="90000"/>
              </a:lnSpc>
            </a:pPr>
            <a:r>
              <a:rPr lang="cs-CZ" altLang="en-US" dirty="0" smtClean="0"/>
              <a:t>Zaměřují se na jednotlivé cesty </a:t>
            </a:r>
          </a:p>
          <a:p>
            <a:pPr lvl="1"/>
            <a:r>
              <a:rPr lang="cs-CZ" altLang="en-US" dirty="0" smtClean="0"/>
              <a:t>Ignorují prostorové a časové souvislosti (</a:t>
            </a:r>
            <a:r>
              <a:rPr lang="cs-CZ" altLang="en-US" dirty="0" err="1" smtClean="0"/>
              <a:t>Trip</a:t>
            </a:r>
            <a:r>
              <a:rPr lang="cs-CZ" altLang="en-US" dirty="0" smtClean="0"/>
              <a:t> versus Tour)</a:t>
            </a:r>
          </a:p>
          <a:p>
            <a:pPr lvl="1"/>
            <a:r>
              <a:rPr lang="cs-CZ" altLang="en-US" dirty="0" smtClean="0"/>
              <a:t>Ignorují souvislosti mezi lidmi (například v rámci rodiny)</a:t>
            </a:r>
          </a:p>
          <a:p>
            <a:pPr>
              <a:lnSpc>
                <a:spcPct val="90000"/>
              </a:lnSpc>
            </a:pPr>
            <a:r>
              <a:rPr lang="cs-CZ" altLang="en-US" dirty="0" smtClean="0"/>
              <a:t>Neumožňuje modelovat vlivy na chování lidí </a:t>
            </a:r>
            <a:endParaRPr lang="en-US" altLang="en-US" dirty="0" smtClean="0"/>
          </a:p>
          <a:p>
            <a:pPr lvl="1"/>
            <a:r>
              <a:rPr lang="en-US" altLang="en-US" dirty="0" smtClean="0"/>
              <a:t>Co se </a:t>
            </a:r>
            <a:r>
              <a:rPr lang="en-US" altLang="en-US" dirty="0" err="1" smtClean="0"/>
              <a:t>stane</a:t>
            </a:r>
            <a:r>
              <a:rPr lang="en-US" altLang="en-US" dirty="0" smtClean="0"/>
              <a:t> </a:t>
            </a:r>
            <a:r>
              <a:rPr lang="en-US" altLang="en-US" dirty="0" err="1" smtClean="0"/>
              <a:t>kdy</a:t>
            </a:r>
            <a:r>
              <a:rPr lang="cs-CZ" altLang="en-US" dirty="0" smtClean="0"/>
              <a:t>ž zvýším o 50 Kč cenu parkovného</a:t>
            </a:r>
            <a:r>
              <a:rPr lang="cs-CZ" altLang="en-US" dirty="0"/>
              <a:t>?</a:t>
            </a:r>
            <a:endParaRPr lang="cs-CZ" altLang="en-US" dirty="0" smtClean="0"/>
          </a:p>
          <a:p>
            <a:pPr lvl="1"/>
            <a:r>
              <a:rPr lang="cs-CZ" altLang="en-US" dirty="0" smtClean="0"/>
              <a:t>Co se stane když prodloužím otvírací doby v obchodech?</a:t>
            </a:r>
          </a:p>
          <a:p>
            <a:pPr lvl="1"/>
            <a:r>
              <a:rPr lang="cs-CZ" altLang="en-US" dirty="0" smtClean="0"/>
              <a:t>Co se stane když zpoplatním vjezd do měst?</a:t>
            </a:r>
          </a:p>
          <a:p>
            <a:pPr lvl="1"/>
            <a:r>
              <a:rPr lang="cs-CZ" altLang="en-US" dirty="0" smtClean="0"/>
              <a:t>A další</a:t>
            </a:r>
          </a:p>
          <a:p>
            <a:endParaRPr lang="cs-CZ" altLang="en-US" dirty="0" smtClean="0"/>
          </a:p>
          <a:p>
            <a:r>
              <a:rPr lang="cs-CZ" altLang="en-US" dirty="0" smtClean="0"/>
              <a:t>Model </a:t>
            </a:r>
            <a:r>
              <a:rPr lang="cs-CZ" altLang="en-US" dirty="0"/>
              <a:t>nebere v potaz proč lidé </a:t>
            </a:r>
            <a:r>
              <a:rPr lang="cs-CZ" altLang="en-US" dirty="0" smtClean="0"/>
              <a:t>cestují</a:t>
            </a:r>
            <a:endParaRPr lang="cs-CZ"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174" y="4254396"/>
            <a:ext cx="2910139" cy="224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447634"/>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rrowheads="1"/>
          </p:cNvSpPr>
          <p:nvPr>
            <p:ph type="title"/>
          </p:nvPr>
        </p:nvSpPr>
        <p:spPr>
          <a:xfrm>
            <a:off x="619506" y="-31612"/>
            <a:ext cx="7130369" cy="979487"/>
          </a:xfrm>
        </p:spPr>
        <p:txBody>
          <a:bodyPr>
            <a:normAutofit fontScale="90000"/>
          </a:bodyPr>
          <a:lstStyle/>
          <a:p>
            <a:r>
              <a:rPr lang="cs-CZ" altLang="en-US" dirty="0" smtClean="0"/>
              <a:t>Přístupy založené na aktivitách </a:t>
            </a:r>
            <a:br>
              <a:rPr lang="cs-CZ" altLang="en-US" dirty="0" smtClean="0"/>
            </a:br>
            <a:r>
              <a:rPr lang="cs-CZ" altLang="en-US" sz="2700" dirty="0">
                <a:solidFill>
                  <a:schemeClr val="bg1">
                    <a:lumMod val="50000"/>
                  </a:schemeClr>
                </a:solidFill>
              </a:rPr>
              <a:t>(</a:t>
            </a:r>
            <a:r>
              <a:rPr lang="en-US" altLang="en-US" sz="2700" dirty="0">
                <a:solidFill>
                  <a:schemeClr val="bg1">
                    <a:lumMod val="50000"/>
                  </a:schemeClr>
                </a:solidFill>
              </a:rPr>
              <a:t>Activity-Based Approach</a:t>
            </a:r>
            <a:r>
              <a:rPr lang="cs-CZ" altLang="en-US" sz="2700" dirty="0">
                <a:solidFill>
                  <a:schemeClr val="bg1">
                    <a:lumMod val="50000"/>
                  </a:schemeClr>
                </a:solidFill>
              </a:rPr>
              <a:t> to </a:t>
            </a:r>
            <a:r>
              <a:rPr lang="cs-CZ" altLang="en-US" sz="2700" dirty="0" err="1">
                <a:solidFill>
                  <a:schemeClr val="bg1">
                    <a:lumMod val="50000"/>
                  </a:schemeClr>
                </a:solidFill>
              </a:rPr>
              <a:t>Travel</a:t>
            </a:r>
            <a:r>
              <a:rPr lang="cs-CZ" altLang="en-US" sz="2700" dirty="0">
                <a:solidFill>
                  <a:schemeClr val="bg1">
                    <a:lumMod val="50000"/>
                  </a:schemeClr>
                </a:solidFill>
              </a:rPr>
              <a:t> </a:t>
            </a:r>
            <a:r>
              <a:rPr lang="cs-CZ" altLang="en-US" sz="2700" dirty="0" err="1">
                <a:solidFill>
                  <a:schemeClr val="bg1">
                    <a:lumMod val="50000"/>
                  </a:schemeClr>
                </a:solidFill>
              </a:rPr>
              <a:t>Demand</a:t>
            </a:r>
            <a:r>
              <a:rPr lang="cs-CZ" altLang="en-US" sz="2700" dirty="0">
                <a:solidFill>
                  <a:schemeClr val="bg1">
                    <a:lumMod val="50000"/>
                  </a:schemeClr>
                </a:solidFill>
              </a:rPr>
              <a:t> </a:t>
            </a:r>
            <a:r>
              <a:rPr lang="cs-CZ" altLang="en-US" sz="2700" dirty="0" err="1">
                <a:solidFill>
                  <a:schemeClr val="bg1">
                    <a:lumMod val="50000"/>
                  </a:schemeClr>
                </a:solidFill>
              </a:rPr>
              <a:t>Analysis</a:t>
            </a:r>
            <a:r>
              <a:rPr lang="cs-CZ" altLang="en-US" sz="2700" dirty="0">
                <a:solidFill>
                  <a:schemeClr val="bg1">
                    <a:lumMod val="50000"/>
                  </a:schemeClr>
                </a:solidFill>
              </a:rPr>
              <a:t>)</a:t>
            </a:r>
            <a:endParaRPr lang="en-US" altLang="en-US" sz="2700" dirty="0">
              <a:solidFill>
                <a:schemeClr val="bg1">
                  <a:lumMod val="50000"/>
                </a:schemeClr>
              </a:solidFill>
            </a:endParaRPr>
          </a:p>
        </p:txBody>
      </p:sp>
      <p:sp>
        <p:nvSpPr>
          <p:cNvPr id="235523" name="Rectangle 3"/>
          <p:cNvSpPr>
            <a:spLocks noGrp="1" noChangeArrowheads="1"/>
          </p:cNvSpPr>
          <p:nvPr>
            <p:ph type="body" idx="1"/>
          </p:nvPr>
        </p:nvSpPr>
        <p:spPr>
          <a:xfrm>
            <a:off x="628650" y="1708484"/>
            <a:ext cx="7886700" cy="4737817"/>
          </a:xfrm>
        </p:spPr>
        <p:txBody>
          <a:bodyPr>
            <a:normAutofit/>
          </a:bodyPr>
          <a:lstStyle/>
          <a:p>
            <a:pPr marL="0" indent="0">
              <a:buNone/>
            </a:pPr>
            <a:r>
              <a:rPr lang="cs-CZ" altLang="en-US" dirty="0" smtClean="0"/>
              <a:t>Základní předpoklady:</a:t>
            </a:r>
          </a:p>
          <a:p>
            <a:endParaRPr lang="cs-CZ" altLang="en-US" dirty="0" smtClean="0"/>
          </a:p>
          <a:p>
            <a:r>
              <a:rPr lang="cs-CZ" altLang="en-US" dirty="0" smtClean="0"/>
              <a:t>Člověk cestuje proto, aby se účastnil na nějakých aktivitách</a:t>
            </a:r>
          </a:p>
          <a:p>
            <a:endParaRPr lang="cs-CZ" altLang="en-US" dirty="0" smtClean="0"/>
          </a:p>
          <a:p>
            <a:r>
              <a:rPr lang="cs-CZ" altLang="en-US" dirty="0" smtClean="0"/>
              <a:t>Doprava je odvozena z poptávky po aktivitách</a:t>
            </a:r>
          </a:p>
          <a:p>
            <a:pPr>
              <a:buFont typeface="Wingdings" pitchFamily="2" charset="2"/>
              <a:buNone/>
            </a:pPr>
            <a:endParaRPr lang="en-US" altLang="en-US" dirty="0"/>
          </a:p>
          <a:p>
            <a:r>
              <a:rPr lang="cs-CZ" altLang="en-US" dirty="0" smtClean="0"/>
              <a:t>Abychom pochopili dopravní chování, musíme pochopit chování s ohledem na účast na aktivitách</a:t>
            </a:r>
            <a:endParaRPr lang="en-US" altLang="en-US" dirty="0"/>
          </a:p>
        </p:txBody>
      </p:sp>
    </p:spTree>
    <p:extLst>
      <p:ext uri="{BB962C8B-B14F-4D97-AF65-F5344CB8AC3E}">
        <p14:creationId xmlns:p14="http://schemas.microsoft.com/office/powerpoint/2010/main" val="204976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23">
                                            <p:txEl>
                                              <p:pRg st="4" end="4"/>
                                            </p:txEl>
                                          </p:spTgt>
                                        </p:tgtEl>
                                        <p:attrNameLst>
                                          <p:attrName>style.visibility</p:attrName>
                                        </p:attrNameLst>
                                      </p:cBhvr>
                                      <p:to>
                                        <p:strVal val="visible"/>
                                      </p:to>
                                    </p:set>
                                    <p:animEffect transition="in" filter="fade">
                                      <p:cBhvr>
                                        <p:cTn id="7" dur="500"/>
                                        <p:tgtEl>
                                          <p:spTgt spid="23552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23">
                                            <p:txEl>
                                              <p:pRg st="6" end="6"/>
                                            </p:txEl>
                                          </p:spTgt>
                                        </p:tgtEl>
                                        <p:attrNameLst>
                                          <p:attrName>style.visibility</p:attrName>
                                        </p:attrNameLst>
                                      </p:cBhvr>
                                      <p:to>
                                        <p:strVal val="visible"/>
                                      </p:to>
                                    </p:set>
                                    <p:animEffect transition="in" filter="fade">
                                      <p:cBhvr>
                                        <p:cTn id="12" dur="500"/>
                                        <p:tgtEl>
                                          <p:spTgt spid="2355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1026"/>
          <p:cNvSpPr>
            <a:spLocks noGrp="1" noRot="1" noChangeArrowheads="1"/>
          </p:cNvSpPr>
          <p:nvPr>
            <p:ph type="title"/>
          </p:nvPr>
        </p:nvSpPr>
        <p:spPr/>
        <p:txBody>
          <a:bodyPr/>
          <a:lstStyle/>
          <a:p>
            <a:r>
              <a:rPr lang="cs-CZ" altLang="en-US" dirty="0" smtClean="0"/>
              <a:t>Denní rozvrh aktivit (</a:t>
            </a:r>
            <a:r>
              <a:rPr lang="cs-CZ" altLang="en-US" dirty="0" err="1" smtClean="0"/>
              <a:t>activity</a:t>
            </a:r>
            <a:r>
              <a:rPr lang="cs-CZ" altLang="en-US" dirty="0" smtClean="0"/>
              <a:t> </a:t>
            </a:r>
            <a:r>
              <a:rPr lang="cs-CZ" altLang="en-US" dirty="0" err="1" smtClean="0"/>
              <a:t>pattern</a:t>
            </a:r>
            <a:r>
              <a:rPr lang="cs-CZ" altLang="en-US" dirty="0" smtClean="0"/>
              <a:t>)</a:t>
            </a:r>
            <a:endParaRPr lang="en-US" altLang="en-US" dirty="0"/>
          </a:p>
        </p:txBody>
      </p:sp>
      <p:sp>
        <p:nvSpPr>
          <p:cNvPr id="231427" name="Rectangle 1027"/>
          <p:cNvSpPr>
            <a:spLocks noGrp="1" noChangeArrowheads="1"/>
          </p:cNvSpPr>
          <p:nvPr>
            <p:ph type="body" idx="1"/>
          </p:nvPr>
        </p:nvSpPr>
        <p:spPr>
          <a:xfrm>
            <a:off x="457200" y="1371602"/>
            <a:ext cx="8229600" cy="4525963"/>
          </a:xfrm>
        </p:spPr>
        <p:txBody>
          <a:bodyPr>
            <a:normAutofit fontScale="92500" lnSpcReduction="10000"/>
          </a:bodyPr>
          <a:lstStyle/>
          <a:p>
            <a:r>
              <a:rPr lang="cs-CZ" altLang="en-US" sz="2800" dirty="0" smtClean="0"/>
              <a:t>Posloupnost aktivit (jejich rozvrh) definuje cestu v prostoru a čase</a:t>
            </a:r>
          </a:p>
          <a:p>
            <a:r>
              <a:rPr lang="cs-CZ" altLang="en-US" dirty="0" smtClean="0"/>
              <a:t>Jednotlivé aktivity jsou definovány mimo jiné následujícími atributy:</a:t>
            </a:r>
            <a:endParaRPr lang="cs-CZ" altLang="en-US" sz="2800" dirty="0" smtClean="0"/>
          </a:p>
          <a:p>
            <a:pPr lvl="1"/>
            <a:r>
              <a:rPr lang="cs-CZ" altLang="en-US" sz="2000" dirty="0" smtClean="0"/>
              <a:t>Počet cest za den a jejich typ</a:t>
            </a:r>
          </a:p>
          <a:p>
            <a:pPr lvl="1"/>
            <a:r>
              <a:rPr lang="cs-CZ" altLang="en-US" sz="2000" dirty="0" smtClean="0"/>
              <a:t>Přiřazení jednotlivých cest do </a:t>
            </a:r>
            <a:r>
              <a:rPr lang="cs-CZ" altLang="en-US" sz="2000" dirty="0" err="1" smtClean="0"/>
              <a:t>Tours</a:t>
            </a:r>
            <a:endParaRPr lang="cs-CZ" altLang="en-US" sz="2000" dirty="0" smtClean="0"/>
          </a:p>
          <a:p>
            <a:pPr lvl="1"/>
            <a:r>
              <a:rPr lang="cs-CZ" altLang="en-US" sz="2000" dirty="0" smtClean="0"/>
              <a:t>Přiřazení </a:t>
            </a:r>
            <a:r>
              <a:rPr lang="en-US" altLang="en-US" sz="2000" dirty="0" err="1" smtClean="0"/>
              <a:t>cest</a:t>
            </a:r>
            <a:r>
              <a:rPr lang="en-US" altLang="en-US" sz="2000" dirty="0" smtClean="0"/>
              <a:t> </a:t>
            </a:r>
            <a:r>
              <a:rPr lang="cs-CZ" altLang="en-US" sz="2000" dirty="0" smtClean="0"/>
              <a:t>členům domácnosti</a:t>
            </a:r>
          </a:p>
          <a:p>
            <a:pPr lvl="1"/>
            <a:r>
              <a:rPr lang="cs-CZ" altLang="en-US" sz="2000" dirty="0" smtClean="0"/>
              <a:t>Čas odjezdu</a:t>
            </a:r>
          </a:p>
          <a:p>
            <a:pPr lvl="1"/>
            <a:r>
              <a:rPr lang="cs-CZ" altLang="en-US" sz="2000" dirty="0" smtClean="0"/>
              <a:t>Trvání aktivity</a:t>
            </a:r>
          </a:p>
          <a:p>
            <a:pPr lvl="1"/>
            <a:r>
              <a:rPr lang="cs-CZ" altLang="en-US" sz="2000" dirty="0" smtClean="0"/>
              <a:t>Místo aktivity</a:t>
            </a:r>
          </a:p>
          <a:p>
            <a:pPr lvl="1"/>
            <a:r>
              <a:rPr lang="cs-CZ" altLang="en-US" sz="2000" dirty="0" err="1" smtClean="0"/>
              <a:t>Dop</a:t>
            </a:r>
            <a:r>
              <a:rPr lang="en-US" altLang="en-US" sz="2000" dirty="0" smtClean="0"/>
              <a:t>r</a:t>
            </a:r>
            <a:r>
              <a:rPr lang="cs-CZ" altLang="en-US" sz="2000" dirty="0" err="1" smtClean="0"/>
              <a:t>avní</a:t>
            </a:r>
            <a:r>
              <a:rPr lang="cs-CZ" altLang="en-US" sz="2000" dirty="0" smtClean="0"/>
              <a:t> prostředek, </a:t>
            </a:r>
          </a:p>
          <a:p>
            <a:pPr lvl="1"/>
            <a:r>
              <a:rPr lang="cs-CZ" altLang="en-US" sz="2000" dirty="0" smtClean="0"/>
              <a:t>Společnost pro aktivitu/cestu</a:t>
            </a:r>
          </a:p>
          <a:p>
            <a:pPr lvl="1"/>
            <a:r>
              <a:rPr lang="cs-CZ" altLang="en-US" sz="2000" dirty="0" smtClean="0"/>
              <a:t>A mnoho dalších</a:t>
            </a:r>
            <a:endParaRPr lang="en-US" alt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119" y="2614707"/>
            <a:ext cx="2598849" cy="224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121" y="4863289"/>
            <a:ext cx="3541085" cy="1994711"/>
          </a:xfrm>
          <a:prstGeom prst="rect">
            <a:avLst/>
          </a:prstGeom>
          <a:solidFill>
            <a:schemeClr val="bg1"/>
          </a:solidFill>
          <a:ln>
            <a:noFill/>
          </a:ln>
          <a:effectLst/>
        </p:spPr>
      </p:pic>
      <p:sp>
        <p:nvSpPr>
          <p:cNvPr id="30" name="Rectangle 3"/>
          <p:cNvSpPr txBox="1">
            <a:spLocks noChangeArrowheads="1"/>
          </p:cNvSpPr>
          <p:nvPr/>
        </p:nvSpPr>
        <p:spPr>
          <a:xfrm>
            <a:off x="6521083" y="4611240"/>
            <a:ext cx="2134922" cy="523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000" dirty="0" smtClean="0"/>
              <a:t>	</a:t>
            </a:r>
            <a:r>
              <a:rPr lang="cs-CZ" altLang="en-US" sz="2000" dirty="0" smtClean="0"/>
              <a:t>Prostorové uspořádání</a:t>
            </a:r>
            <a:r>
              <a:rPr lang="en-US" altLang="en-US" sz="2000" dirty="0" smtClean="0"/>
              <a:t>		         	</a:t>
            </a:r>
            <a:endParaRPr lang="en-US" altLang="en-US" sz="2000" dirty="0"/>
          </a:p>
        </p:txBody>
      </p:sp>
      <p:sp>
        <p:nvSpPr>
          <p:cNvPr id="31" name="Rectangle 3"/>
          <p:cNvSpPr txBox="1">
            <a:spLocks noChangeArrowheads="1"/>
          </p:cNvSpPr>
          <p:nvPr/>
        </p:nvSpPr>
        <p:spPr>
          <a:xfrm>
            <a:off x="3995928" y="4748785"/>
            <a:ext cx="2459737" cy="523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altLang="en-US" sz="2000" dirty="0" smtClean="0"/>
              <a:t>	</a:t>
            </a:r>
            <a:r>
              <a:rPr lang="cs-CZ" altLang="en-US" sz="2000" dirty="0" smtClean="0"/>
              <a:t>Časové uspořádání</a:t>
            </a:r>
            <a:r>
              <a:rPr lang="en-US" altLang="en-US" sz="2000" dirty="0" smtClean="0"/>
              <a:t>		         	</a:t>
            </a:r>
            <a:endParaRPr lang="en-US" altLang="en-US" sz="2000" dirty="0"/>
          </a:p>
        </p:txBody>
      </p:sp>
      <p:sp>
        <p:nvSpPr>
          <p:cNvPr id="2" name="TextBox 1"/>
          <p:cNvSpPr txBox="1"/>
          <p:nvPr/>
        </p:nvSpPr>
        <p:spPr>
          <a:xfrm>
            <a:off x="7588543" y="5260479"/>
            <a:ext cx="1203150" cy="1200329"/>
          </a:xfrm>
          <a:prstGeom prst="rect">
            <a:avLst/>
          </a:prstGeom>
          <a:noFill/>
        </p:spPr>
        <p:txBody>
          <a:bodyPr wrap="none" rtlCol="0">
            <a:spAutoFit/>
          </a:bodyPr>
          <a:lstStyle/>
          <a:p>
            <a:r>
              <a:rPr lang="cs-CZ" dirty="0" smtClean="0"/>
              <a:t>H – domov</a:t>
            </a:r>
          </a:p>
          <a:p>
            <a:r>
              <a:rPr lang="cs-CZ" dirty="0" smtClean="0"/>
              <a:t>W – práce</a:t>
            </a:r>
          </a:p>
          <a:p>
            <a:r>
              <a:rPr lang="cs-CZ" dirty="0" smtClean="0"/>
              <a:t>L – zábava</a:t>
            </a:r>
          </a:p>
          <a:p>
            <a:r>
              <a:rPr lang="cs-CZ" dirty="0" smtClean="0"/>
              <a:t>S - nákupy</a:t>
            </a:r>
            <a:endParaRPr lang="de-DE" dirty="0"/>
          </a:p>
        </p:txBody>
      </p:sp>
    </p:spTree>
    <p:extLst>
      <p:ext uri="{BB962C8B-B14F-4D97-AF65-F5344CB8AC3E}">
        <p14:creationId xmlns:p14="http://schemas.microsoft.com/office/powerpoint/2010/main" val="4209486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Princip časoprostorového uspořádání aktivit</a:t>
            </a:r>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 y="1207953"/>
            <a:ext cx="4311396" cy="463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4008" y="6096953"/>
            <a:ext cx="9015984" cy="584775"/>
          </a:xfrm>
          <a:prstGeom prst="rect">
            <a:avLst/>
          </a:prstGeom>
        </p:spPr>
        <p:txBody>
          <a:bodyPr wrap="square">
            <a:spAutoFit/>
          </a:bodyPr>
          <a:lstStyle/>
          <a:p>
            <a:pPr algn="ctr"/>
            <a:r>
              <a:rPr lang="en-US" sz="1600" dirty="0" err="1" smtClean="0"/>
              <a:t>Hägerstrand</a:t>
            </a:r>
            <a:r>
              <a:rPr lang="en-US" sz="1600" dirty="0"/>
              <a:t>, </a:t>
            </a:r>
            <a:r>
              <a:rPr lang="en-US" sz="1600" dirty="0" err="1"/>
              <a:t>Torsten</a:t>
            </a:r>
            <a:r>
              <a:rPr lang="en-US" sz="1600" dirty="0"/>
              <a:t> (1970). "What about people in regional science?". Papers of the Regional Science Association 24 (1): 6–21.</a:t>
            </a:r>
            <a:endParaRPr lang="de-DE" sz="1600" dirty="0"/>
          </a:p>
        </p:txBody>
      </p:sp>
      <p:sp>
        <p:nvSpPr>
          <p:cNvPr id="5" name="Rectangle 3"/>
          <p:cNvSpPr txBox="1">
            <a:spLocks noChangeArrowheads="1"/>
          </p:cNvSpPr>
          <p:nvPr/>
        </p:nvSpPr>
        <p:spPr>
          <a:xfrm>
            <a:off x="4818648" y="1668771"/>
            <a:ext cx="4060658" cy="37125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cs-CZ" altLang="en-US" sz="2400" dirty="0" smtClean="0"/>
              <a:t>Musí brát v potaz omezení:</a:t>
            </a:r>
          </a:p>
          <a:p>
            <a:pPr lvl="1">
              <a:lnSpc>
                <a:spcPct val="80000"/>
              </a:lnSpc>
            </a:pPr>
            <a:r>
              <a:rPr lang="cs-CZ" altLang="en-US" sz="2000" dirty="0" smtClean="0"/>
              <a:t>Není možné být na dvou místech současně</a:t>
            </a:r>
          </a:p>
          <a:p>
            <a:pPr lvl="1">
              <a:lnSpc>
                <a:spcPct val="80000"/>
              </a:lnSpc>
            </a:pPr>
            <a:r>
              <a:rPr lang="cs-CZ" altLang="en-US" sz="2000" dirty="0" smtClean="0"/>
              <a:t>Institucionální (otevírací doby, …)</a:t>
            </a:r>
          </a:p>
          <a:p>
            <a:pPr lvl="1">
              <a:lnSpc>
                <a:spcPct val="80000"/>
              </a:lnSpc>
            </a:pPr>
            <a:r>
              <a:rPr lang="cs-CZ" altLang="en-US" sz="2000" dirty="0" smtClean="0"/>
              <a:t>Domácnosti (odvést děti do školy/školky, …)</a:t>
            </a:r>
          </a:p>
          <a:p>
            <a:pPr lvl="1">
              <a:lnSpc>
                <a:spcPct val="80000"/>
              </a:lnSpc>
            </a:pPr>
            <a:r>
              <a:rPr lang="cs-CZ" altLang="en-US" sz="2000" dirty="0" smtClean="0"/>
              <a:t>Prostorové (určité aktivity mají vyhrazený prostor)</a:t>
            </a:r>
          </a:p>
          <a:p>
            <a:pPr lvl="1">
              <a:lnSpc>
                <a:spcPct val="80000"/>
              </a:lnSpc>
            </a:pPr>
            <a:r>
              <a:rPr lang="cs-CZ" altLang="en-US" sz="2000" dirty="0" smtClean="0"/>
              <a:t>Časové (aktivity mohou mít minimální trvání, …)</a:t>
            </a:r>
          </a:p>
          <a:p>
            <a:pPr lvl="1">
              <a:lnSpc>
                <a:spcPct val="80000"/>
              </a:lnSpc>
            </a:pPr>
            <a:r>
              <a:rPr lang="cs-CZ" altLang="en-US" sz="2000" dirty="0" smtClean="0"/>
              <a:t>Časoprostorové (doba potřebná na cestu mezi dvěma místy, …) </a:t>
            </a:r>
            <a:endParaRPr lang="en-US" altLang="en-US" dirty="0" smtClean="0"/>
          </a:p>
        </p:txBody>
      </p:sp>
    </p:spTree>
    <p:extLst>
      <p:ext uri="{BB962C8B-B14F-4D97-AF65-F5344CB8AC3E}">
        <p14:creationId xmlns:p14="http://schemas.microsoft.com/office/powerpoint/2010/main" val="3763247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Agregovaný pohled</a:t>
            </a:r>
            <a:endParaRPr lang="de-DE" dirty="0"/>
          </a:p>
        </p:txBody>
      </p:sp>
      <p:graphicFrame>
        <p:nvGraphicFramePr>
          <p:cNvPr id="4" name="Content Placeholder 3"/>
          <p:cNvGraphicFramePr>
            <a:graphicFrameLocks noGrp="1" noChangeAspect="1"/>
          </p:cNvGraphicFramePr>
          <p:nvPr>
            <p:ph idx="1"/>
            <p:extLst/>
          </p:nvPr>
        </p:nvGraphicFramePr>
        <p:xfrm>
          <a:off x="1665669" y="1154113"/>
          <a:ext cx="6226800" cy="5594082"/>
        </p:xfrm>
        <a:graphic>
          <a:graphicData uri="http://schemas.openxmlformats.org/presentationml/2006/ole">
            <mc:AlternateContent xmlns:mc="http://schemas.openxmlformats.org/markup-compatibility/2006">
              <mc:Choice xmlns:v="urn:schemas-microsoft-com:vml" Requires="v">
                <p:oleObj spid="_x0000_s3109" r:id="rId3" imgW="8764223" imgH="5904762" progId="MSPhotoEd.3">
                  <p:embed/>
                </p:oleObj>
              </mc:Choice>
              <mc:Fallback>
                <p:oleObj r:id="rId3" imgW="8764223" imgH="590476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669" y="1154113"/>
                        <a:ext cx="6226800" cy="559408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64665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Diskuse</a:t>
            </a:r>
            <a:endParaRPr lang="de-DE" dirty="0"/>
          </a:p>
        </p:txBody>
      </p:sp>
      <p:sp>
        <p:nvSpPr>
          <p:cNvPr id="3" name="Content Placeholder 2"/>
          <p:cNvSpPr>
            <a:spLocks noGrp="1"/>
          </p:cNvSpPr>
          <p:nvPr>
            <p:ph idx="1"/>
          </p:nvPr>
        </p:nvSpPr>
        <p:spPr>
          <a:xfrm>
            <a:off x="612000" y="3580760"/>
            <a:ext cx="7886700" cy="2526742"/>
          </a:xfrm>
        </p:spPr>
        <p:txBody>
          <a:bodyPr>
            <a:normAutofit/>
          </a:bodyPr>
          <a:lstStyle/>
          <a:p>
            <a:endParaRPr lang="cs-CZ" dirty="0" smtClean="0"/>
          </a:p>
          <a:p>
            <a:pPr marL="0" indent="0" algn="ctr">
              <a:buNone/>
            </a:pPr>
            <a:r>
              <a:rPr lang="cs-CZ" dirty="0" smtClean="0"/>
              <a:t>Účast na aktivitách zvýší/sníží vaši spokojenost (</a:t>
            </a:r>
            <a:r>
              <a:rPr lang="cs-CZ" dirty="0" err="1" smtClean="0"/>
              <a:t>QoL</a:t>
            </a:r>
            <a:r>
              <a:rPr lang="cs-CZ" dirty="0" smtClean="0"/>
              <a:t>)</a:t>
            </a:r>
          </a:p>
          <a:p>
            <a:pPr marL="0" indent="0" algn="ctr">
              <a:buNone/>
            </a:pPr>
            <a:r>
              <a:rPr lang="cs-CZ" dirty="0" smtClean="0">
                <a:sym typeface="Wingdings"/>
              </a:rPr>
              <a:t> </a:t>
            </a:r>
            <a:r>
              <a:rPr lang="cs-CZ" dirty="0" smtClean="0"/>
              <a:t> Cíl Smart </a:t>
            </a:r>
            <a:r>
              <a:rPr lang="cs-CZ" dirty="0" err="1" smtClean="0"/>
              <a:t>Cities</a:t>
            </a:r>
            <a:endParaRPr lang="cs-CZ" dirty="0" smtClean="0"/>
          </a:p>
        </p:txBody>
      </p:sp>
      <p:sp>
        <p:nvSpPr>
          <p:cNvPr id="4" name="Content Placeholder 2"/>
          <p:cNvSpPr txBox="1">
            <a:spLocks/>
          </p:cNvSpPr>
          <p:nvPr/>
        </p:nvSpPr>
        <p:spPr>
          <a:xfrm>
            <a:off x="764400" y="1191741"/>
            <a:ext cx="7886700" cy="201250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dirty="0" smtClean="0"/>
          </a:p>
          <a:p>
            <a:r>
              <a:rPr lang="cs-CZ" dirty="0" smtClean="0"/>
              <a:t>Co u vás rozhoduje o pocitu spokojenosti/štěstí?</a:t>
            </a:r>
          </a:p>
        </p:txBody>
      </p:sp>
    </p:spTree>
    <p:extLst>
      <p:ext uri="{BB962C8B-B14F-4D97-AF65-F5344CB8AC3E}">
        <p14:creationId xmlns:p14="http://schemas.microsoft.com/office/powerpoint/2010/main" val="3634136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Definice chytrých měst – preferovaná FD</a:t>
            </a:r>
            <a:endParaRPr lang="en-US" sz="2800" b="1" dirty="0"/>
          </a:p>
        </p:txBody>
      </p:sp>
      <p:sp>
        <p:nvSpPr>
          <p:cNvPr id="3" name="Zástupný symbol pro obsah 2"/>
          <p:cNvSpPr>
            <a:spLocks noGrp="1"/>
          </p:cNvSpPr>
          <p:nvPr>
            <p:ph idx="1"/>
          </p:nvPr>
        </p:nvSpPr>
        <p:spPr/>
        <p:txBody>
          <a:bodyPr>
            <a:normAutofit fontScale="85000" lnSpcReduction="10000"/>
          </a:bodyPr>
          <a:lstStyle/>
          <a:p>
            <a:r>
              <a:rPr lang="cs-CZ" dirty="0" smtClean="0"/>
              <a:t>Podle definice Evropské unie</a:t>
            </a:r>
            <a:r>
              <a:rPr lang="en-US" dirty="0" smtClean="0"/>
              <a:t>, Smart Cities </a:t>
            </a:r>
            <a:r>
              <a:rPr lang="cs-CZ" dirty="0" smtClean="0"/>
              <a:t>by měla poskytnout</a:t>
            </a:r>
            <a:r>
              <a:rPr lang="en-US" dirty="0" smtClean="0"/>
              <a:t>:</a:t>
            </a:r>
          </a:p>
          <a:p>
            <a:endParaRPr lang="en-US" dirty="0" smtClean="0"/>
          </a:p>
          <a:p>
            <a:pPr marL="0" indent="0" algn="ctr">
              <a:buNone/>
            </a:pPr>
            <a:r>
              <a:rPr lang="en-US" i="1" dirty="0" smtClean="0"/>
              <a:t>“…a </a:t>
            </a:r>
            <a:r>
              <a:rPr lang="en-US" i="1" dirty="0"/>
              <a:t>significant improvement of </a:t>
            </a:r>
            <a:r>
              <a:rPr lang="en-US" b="1" i="1" dirty="0"/>
              <a:t>citizens' quality of life</a:t>
            </a:r>
            <a:r>
              <a:rPr lang="en-US" i="1" dirty="0"/>
              <a:t>, an increased competitiveness of Europe's industry and innovative SMEs together with a </a:t>
            </a:r>
            <a:r>
              <a:rPr lang="en-US" b="1" i="1" dirty="0"/>
              <a:t>strong contribution to sustainability </a:t>
            </a:r>
            <a:r>
              <a:rPr lang="en-US" i="1" dirty="0"/>
              <a:t>and the EU's 20/20/20 energy </a:t>
            </a:r>
            <a:r>
              <a:rPr lang="en-US" i="1" dirty="0" smtClean="0"/>
              <a:t>and</a:t>
            </a:r>
            <a:br>
              <a:rPr lang="en-US" i="1" dirty="0" smtClean="0"/>
            </a:br>
            <a:r>
              <a:rPr lang="en-US" i="1" dirty="0" smtClean="0"/>
              <a:t>climate targets.”</a:t>
            </a:r>
            <a:endParaRPr lang="en-US" i="1" dirty="0"/>
          </a:p>
          <a:p>
            <a:pPr marL="0" indent="0">
              <a:buNone/>
            </a:pPr>
            <a:endParaRPr lang="en-US" i="1" dirty="0" smtClean="0"/>
          </a:p>
          <a:p>
            <a:pPr marL="0" indent="0">
              <a:buNone/>
            </a:pPr>
            <a:endParaRPr lang="en-US" i="1" dirty="0"/>
          </a:p>
          <a:p>
            <a:pPr marL="0" indent="0">
              <a:buNone/>
            </a:pPr>
            <a:endParaRPr lang="en-US" i="1" dirty="0" smtClean="0"/>
          </a:p>
          <a:p>
            <a:pPr marL="0" indent="0">
              <a:buNone/>
            </a:pPr>
            <a:endParaRPr lang="en-US" i="1" dirty="0"/>
          </a:p>
          <a:p>
            <a:pPr marL="0" indent="0">
              <a:buNone/>
            </a:pPr>
            <a:endParaRPr lang="en-US" i="1" dirty="0" smtClean="0"/>
          </a:p>
          <a:p>
            <a:pPr marL="0" indent="0" algn="ctr">
              <a:buNone/>
            </a:pPr>
            <a:r>
              <a:rPr lang="cs-CZ" sz="1600" dirty="0" smtClean="0"/>
              <a:t>Source</a:t>
            </a:r>
            <a:r>
              <a:rPr lang="cs-CZ" sz="1600" dirty="0"/>
              <a:t>: </a:t>
            </a:r>
            <a:r>
              <a:rPr lang="en-US" sz="1600" dirty="0"/>
              <a:t>European Innovation Partnership on Smart Cities and Communities Operational Implementation </a:t>
            </a:r>
            <a:r>
              <a:rPr lang="en-US" sz="1600" dirty="0" smtClean="0"/>
              <a:t>Plan</a:t>
            </a:r>
            <a:endParaRPr lang="de-DE" sz="1600" dirty="0"/>
          </a:p>
        </p:txBody>
      </p:sp>
      <p:pic>
        <p:nvPicPr>
          <p:cNvPr id="9218" name="Picture 2" descr="https://upload.wikimedia.org/wikipedia/commons/thumb/b/b7/Flag_of_Europe.svg/300px-Flag_of_Europ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92" y="3821252"/>
            <a:ext cx="194421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46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Facit 1</a:t>
            </a:r>
            <a:endParaRPr lang="de-DE" dirty="0"/>
          </a:p>
        </p:txBody>
      </p:sp>
      <p:sp>
        <p:nvSpPr>
          <p:cNvPr id="3" name="Content Placeholder 2"/>
          <p:cNvSpPr>
            <a:spLocks noGrp="1"/>
          </p:cNvSpPr>
          <p:nvPr>
            <p:ph idx="1"/>
          </p:nvPr>
        </p:nvSpPr>
        <p:spPr>
          <a:xfrm>
            <a:off x="460331" y="1344613"/>
            <a:ext cx="8257783" cy="5101689"/>
          </a:xfrm>
        </p:spPr>
        <p:txBody>
          <a:bodyPr/>
          <a:lstStyle/>
          <a:p>
            <a:pPr marL="0" indent="0">
              <a:buNone/>
            </a:pPr>
            <a:endParaRPr lang="cs-CZ" dirty="0" smtClean="0"/>
          </a:p>
          <a:p>
            <a:pPr marL="0" indent="0" algn="ctr">
              <a:buNone/>
            </a:pPr>
            <a:r>
              <a:rPr lang="cs-CZ" dirty="0" smtClean="0"/>
              <a:t>Musíme se naučit modelovat chování obyvatel s ohledem na účast v aktivitách</a:t>
            </a:r>
          </a:p>
          <a:p>
            <a:pPr marL="0" indent="0">
              <a:buNone/>
            </a:pPr>
            <a:endParaRPr lang="cs-CZ" dirty="0"/>
          </a:p>
          <a:p>
            <a:pPr marL="0" indent="0" algn="ctr">
              <a:buNone/>
            </a:pPr>
            <a:r>
              <a:rPr lang="cs-CZ" dirty="0" smtClean="0"/>
              <a:t>Jak se ovšem lidé rozhodují a tvoří svůj denní program?</a:t>
            </a:r>
          </a:p>
          <a:p>
            <a:endParaRPr lang="de-DE"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756" y="4063918"/>
            <a:ext cx="1614488"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9345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993" y="56231"/>
            <a:ext cx="7130369" cy="979487"/>
          </a:xfrm>
        </p:spPr>
        <p:txBody>
          <a:bodyPr>
            <a:normAutofit fontScale="90000"/>
          </a:bodyPr>
          <a:lstStyle/>
          <a:p>
            <a:r>
              <a:rPr lang="cs-CZ" dirty="0"/>
              <a:t>Jak se lidé rozhodují</a:t>
            </a:r>
            <a:r>
              <a:rPr lang="cs-CZ" dirty="0" smtClean="0"/>
              <a:t>?</a:t>
            </a:r>
            <a:br>
              <a:rPr lang="cs-CZ" dirty="0" smtClean="0"/>
            </a:br>
            <a:r>
              <a:rPr lang="cs-CZ" sz="2700" dirty="0" smtClean="0">
                <a:solidFill>
                  <a:schemeClr val="bg1">
                    <a:lumMod val="50000"/>
                  </a:schemeClr>
                </a:solidFill>
              </a:rPr>
              <a:t>Model rozhodovacího procesu</a:t>
            </a:r>
            <a:r>
              <a:rPr lang="en-US" sz="2700" dirty="0" smtClean="0">
                <a:solidFill>
                  <a:schemeClr val="bg1">
                    <a:lumMod val="50000"/>
                  </a:schemeClr>
                </a:solidFill>
              </a:rPr>
              <a:t> z </a:t>
            </a:r>
            <a:r>
              <a:rPr lang="en-US" sz="2700" dirty="0" err="1" smtClean="0">
                <a:solidFill>
                  <a:schemeClr val="bg1">
                    <a:lumMod val="50000"/>
                  </a:schemeClr>
                </a:solidFill>
              </a:rPr>
              <a:t>pohledu</a:t>
            </a:r>
            <a:r>
              <a:rPr lang="en-US" sz="2700" dirty="0" smtClean="0">
                <a:solidFill>
                  <a:schemeClr val="bg1">
                    <a:lumMod val="50000"/>
                  </a:schemeClr>
                </a:solidFill>
              </a:rPr>
              <a:t> </a:t>
            </a:r>
            <a:r>
              <a:rPr lang="cs-CZ" sz="2700" dirty="0" smtClean="0">
                <a:solidFill>
                  <a:schemeClr val="bg1">
                    <a:lumMod val="50000"/>
                  </a:schemeClr>
                </a:solidFill>
              </a:rPr>
              <a:t>teorie systémů</a:t>
            </a:r>
            <a:endParaRPr lang="de-DE" sz="2700" dirty="0">
              <a:solidFill>
                <a:schemeClr val="bg1">
                  <a:lumMod val="50000"/>
                </a:schemeClr>
              </a:solidFill>
            </a:endParaRPr>
          </a:p>
        </p:txBody>
      </p:sp>
      <p:grpSp>
        <p:nvGrpSpPr>
          <p:cNvPr id="38" name="Group 37"/>
          <p:cNvGrpSpPr/>
          <p:nvPr/>
        </p:nvGrpSpPr>
        <p:grpSpPr>
          <a:xfrm>
            <a:off x="468781" y="1485944"/>
            <a:ext cx="8208139" cy="3002780"/>
            <a:chOff x="477036" y="1579783"/>
            <a:chExt cx="10944185" cy="3002780"/>
          </a:xfrm>
        </p:grpSpPr>
        <p:sp>
          <p:nvSpPr>
            <p:cNvPr id="4" name="Rectangle 3"/>
            <p:cNvSpPr/>
            <p:nvPr/>
          </p:nvSpPr>
          <p:spPr>
            <a:xfrm>
              <a:off x="2372497" y="1608039"/>
              <a:ext cx="6927914" cy="26426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6" name="Rectangle 5"/>
            <p:cNvSpPr/>
            <p:nvPr/>
          </p:nvSpPr>
          <p:spPr>
            <a:xfrm>
              <a:off x="4324866" y="1910625"/>
              <a:ext cx="4744994" cy="20929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5" name="Rectangle 4"/>
            <p:cNvSpPr/>
            <p:nvPr/>
          </p:nvSpPr>
          <p:spPr>
            <a:xfrm>
              <a:off x="693600" y="2047920"/>
              <a:ext cx="1359243" cy="702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Alternativy</a:t>
              </a:r>
              <a:endParaRPr lang="de-DE" sz="1400" dirty="0"/>
            </a:p>
          </p:txBody>
        </p:sp>
        <p:sp>
          <p:nvSpPr>
            <p:cNvPr id="9" name="Rectangle 8"/>
            <p:cNvSpPr/>
            <p:nvPr/>
          </p:nvSpPr>
          <p:spPr>
            <a:xfrm>
              <a:off x="2755555" y="2241830"/>
              <a:ext cx="1359243" cy="106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Vnímání</a:t>
              </a:r>
              <a:endParaRPr lang="de-DE" sz="1400" dirty="0"/>
            </a:p>
          </p:txBody>
        </p:sp>
        <p:sp>
          <p:nvSpPr>
            <p:cNvPr id="10" name="Rectangle 9"/>
            <p:cNvSpPr/>
            <p:nvPr/>
          </p:nvSpPr>
          <p:spPr>
            <a:xfrm>
              <a:off x="2755554" y="3534850"/>
              <a:ext cx="1359243" cy="466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Paměť</a:t>
              </a:r>
              <a:endParaRPr lang="de-DE" sz="1400" dirty="0"/>
            </a:p>
          </p:txBody>
        </p:sp>
        <p:sp>
          <p:nvSpPr>
            <p:cNvPr id="11" name="Rectangle 10"/>
            <p:cNvSpPr/>
            <p:nvPr/>
          </p:nvSpPr>
          <p:spPr>
            <a:xfrm>
              <a:off x="4504031" y="2241124"/>
              <a:ext cx="4331051" cy="702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Strategie výběru</a:t>
              </a:r>
              <a:endParaRPr lang="de-DE" sz="1400" dirty="0"/>
            </a:p>
          </p:txBody>
        </p:sp>
        <p:sp>
          <p:nvSpPr>
            <p:cNvPr id="12" name="Rectangle 11"/>
            <p:cNvSpPr/>
            <p:nvPr/>
          </p:nvSpPr>
          <p:spPr>
            <a:xfrm>
              <a:off x="6005381" y="3142029"/>
              <a:ext cx="1359243" cy="736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t>Preference očekávaných</a:t>
              </a:r>
            </a:p>
            <a:p>
              <a:pPr algn="ctr"/>
              <a:r>
                <a:rPr lang="cs-CZ" sz="1200" dirty="0" smtClean="0"/>
                <a:t>výsledků</a:t>
              </a:r>
              <a:endParaRPr lang="de-DE" sz="1200" dirty="0"/>
            </a:p>
          </p:txBody>
        </p:sp>
        <p:sp>
          <p:nvSpPr>
            <p:cNvPr id="13" name="Rectangle 12"/>
            <p:cNvSpPr/>
            <p:nvPr/>
          </p:nvSpPr>
          <p:spPr>
            <a:xfrm>
              <a:off x="4504031" y="3142735"/>
              <a:ext cx="1359243" cy="736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t>Dání alternativ </a:t>
              </a:r>
              <a:r>
                <a:rPr lang="en-US" sz="1200" dirty="0" smtClean="0"/>
                <a:t>do </a:t>
              </a:r>
              <a:r>
                <a:rPr lang="cs-CZ" sz="1200" dirty="0" smtClean="0"/>
                <a:t>souvislostí</a:t>
              </a:r>
              <a:endParaRPr lang="de-DE" sz="1200" dirty="0"/>
            </a:p>
          </p:txBody>
        </p:sp>
        <p:sp>
          <p:nvSpPr>
            <p:cNvPr id="14" name="Rectangle 13"/>
            <p:cNvSpPr/>
            <p:nvPr/>
          </p:nvSpPr>
          <p:spPr>
            <a:xfrm>
              <a:off x="7475839" y="3142029"/>
              <a:ext cx="1359243" cy="736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Výběr</a:t>
              </a:r>
              <a:endParaRPr lang="de-DE" sz="1400" dirty="0"/>
            </a:p>
          </p:txBody>
        </p:sp>
        <p:sp>
          <p:nvSpPr>
            <p:cNvPr id="15" name="Rectangle 14"/>
            <p:cNvSpPr/>
            <p:nvPr/>
          </p:nvSpPr>
          <p:spPr>
            <a:xfrm>
              <a:off x="10061978" y="2616215"/>
              <a:ext cx="1359243" cy="702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Vybraná alternativa</a:t>
              </a:r>
              <a:endParaRPr lang="de-DE" sz="1400" dirty="0"/>
            </a:p>
          </p:txBody>
        </p:sp>
        <p:sp>
          <p:nvSpPr>
            <p:cNvPr id="16" name="Rectangle 15"/>
            <p:cNvSpPr/>
            <p:nvPr/>
          </p:nvSpPr>
          <p:spPr>
            <a:xfrm>
              <a:off x="585318" y="2150510"/>
              <a:ext cx="1359243" cy="702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Alternativy</a:t>
              </a:r>
              <a:endParaRPr lang="de-DE" sz="1400" dirty="0"/>
            </a:p>
          </p:txBody>
        </p:sp>
        <p:sp>
          <p:nvSpPr>
            <p:cNvPr id="17" name="Rectangle 16"/>
            <p:cNvSpPr/>
            <p:nvPr/>
          </p:nvSpPr>
          <p:spPr>
            <a:xfrm>
              <a:off x="477036" y="2279957"/>
              <a:ext cx="1359243" cy="702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Alternativy</a:t>
              </a:r>
              <a:endParaRPr lang="de-DE" sz="1400" dirty="0"/>
            </a:p>
          </p:txBody>
        </p:sp>
        <p:sp>
          <p:nvSpPr>
            <p:cNvPr id="19" name="Rectangle 18"/>
            <p:cNvSpPr/>
            <p:nvPr/>
          </p:nvSpPr>
          <p:spPr>
            <a:xfrm>
              <a:off x="645478" y="3176961"/>
              <a:ext cx="1359243" cy="702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Alternativy</a:t>
              </a:r>
              <a:endParaRPr lang="de-DE" sz="1400" dirty="0"/>
            </a:p>
          </p:txBody>
        </p:sp>
        <p:sp>
          <p:nvSpPr>
            <p:cNvPr id="20" name="Rectangle 19"/>
            <p:cNvSpPr/>
            <p:nvPr/>
          </p:nvSpPr>
          <p:spPr>
            <a:xfrm>
              <a:off x="537196" y="3306408"/>
              <a:ext cx="1359243" cy="702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Subjektivní </a:t>
              </a:r>
              <a:r>
                <a:rPr lang="cs-CZ" sz="1400" dirty="0" smtClean="0"/>
                <a:t>potřeby</a:t>
              </a:r>
              <a:endParaRPr lang="de-DE" sz="1400" dirty="0"/>
            </a:p>
          </p:txBody>
        </p:sp>
        <p:sp>
          <p:nvSpPr>
            <p:cNvPr id="3" name="TextBox 2"/>
            <p:cNvSpPr txBox="1"/>
            <p:nvPr/>
          </p:nvSpPr>
          <p:spPr>
            <a:xfrm>
              <a:off x="5496521" y="1579783"/>
              <a:ext cx="723445" cy="307777"/>
            </a:xfrm>
            <a:prstGeom prst="rect">
              <a:avLst/>
            </a:prstGeom>
            <a:noFill/>
          </p:spPr>
          <p:txBody>
            <a:bodyPr wrap="none" rtlCol="0">
              <a:spAutoFit/>
            </a:bodyPr>
            <a:lstStyle/>
            <a:p>
              <a:r>
                <a:rPr lang="cs-CZ" sz="1400" b="1" dirty="0" smtClean="0">
                  <a:solidFill>
                    <a:srgbClr val="1478B5"/>
                  </a:solidFill>
                </a:rPr>
                <a:t>Mysl</a:t>
              </a:r>
              <a:endParaRPr lang="de-DE" sz="1400" b="1" dirty="0">
                <a:solidFill>
                  <a:srgbClr val="1478B5"/>
                </a:solidFill>
              </a:endParaRPr>
            </a:p>
          </p:txBody>
        </p:sp>
        <p:sp>
          <p:nvSpPr>
            <p:cNvPr id="21" name="TextBox 20"/>
            <p:cNvSpPr txBox="1"/>
            <p:nvPr/>
          </p:nvSpPr>
          <p:spPr>
            <a:xfrm>
              <a:off x="5496521" y="4274786"/>
              <a:ext cx="765253" cy="307777"/>
            </a:xfrm>
            <a:prstGeom prst="rect">
              <a:avLst/>
            </a:prstGeom>
            <a:noFill/>
          </p:spPr>
          <p:txBody>
            <a:bodyPr wrap="none" rtlCol="0">
              <a:spAutoFit/>
            </a:bodyPr>
            <a:lstStyle/>
            <a:p>
              <a:r>
                <a:rPr lang="cs-CZ" sz="1400" b="1" dirty="0" smtClean="0">
                  <a:solidFill>
                    <a:srgbClr val="1478B5"/>
                  </a:solidFill>
                </a:rPr>
                <a:t>Okolí</a:t>
              </a:r>
              <a:endParaRPr lang="de-DE" sz="1400" b="1" dirty="0">
                <a:solidFill>
                  <a:srgbClr val="1478B5"/>
                </a:solidFill>
              </a:endParaRPr>
            </a:p>
          </p:txBody>
        </p:sp>
        <p:cxnSp>
          <p:nvCxnSpPr>
            <p:cNvPr id="22" name="Elbow Connector 21"/>
            <p:cNvCxnSpPr>
              <a:stCxn id="19" idx="3"/>
            </p:cNvCxnSpPr>
            <p:nvPr/>
          </p:nvCxnSpPr>
          <p:spPr>
            <a:xfrm flipV="1">
              <a:off x="2004721" y="3027405"/>
              <a:ext cx="750834" cy="50058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p:cNvCxnSpPr>
            <p:nvPr/>
          </p:nvCxnSpPr>
          <p:spPr>
            <a:xfrm>
              <a:off x="2052843" y="2398950"/>
              <a:ext cx="702711"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0"/>
            </p:cNvCxnSpPr>
            <p:nvPr/>
          </p:nvCxnSpPr>
          <p:spPr>
            <a:xfrm flipH="1" flipV="1">
              <a:off x="3435175" y="3306408"/>
              <a:ext cx="1" cy="22844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p:cNvCxnSpPr>
            <p:nvPr/>
          </p:nvCxnSpPr>
          <p:spPr>
            <a:xfrm>
              <a:off x="4114798" y="2774119"/>
              <a:ext cx="210068"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0"/>
            </p:cNvCxnSpPr>
            <p:nvPr/>
          </p:nvCxnSpPr>
          <p:spPr>
            <a:xfrm flipV="1">
              <a:off x="5183653" y="2943185"/>
              <a:ext cx="0" cy="19955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1" idx="2"/>
            </p:cNvCxnSpPr>
            <p:nvPr/>
          </p:nvCxnSpPr>
          <p:spPr>
            <a:xfrm flipH="1" flipV="1">
              <a:off x="6669557" y="2943184"/>
              <a:ext cx="15446" cy="213929"/>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8155459" y="2929381"/>
              <a:ext cx="2" cy="204603"/>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15" idx="1"/>
            </p:cNvCxnSpPr>
            <p:nvPr/>
          </p:nvCxnSpPr>
          <p:spPr>
            <a:xfrm>
              <a:off x="9069860" y="2957107"/>
              <a:ext cx="992118" cy="1013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38948" y="1860521"/>
              <a:ext cx="2207357" cy="307777"/>
            </a:xfrm>
            <a:prstGeom prst="rect">
              <a:avLst/>
            </a:prstGeom>
            <a:noFill/>
          </p:spPr>
          <p:txBody>
            <a:bodyPr wrap="none" rtlCol="0">
              <a:spAutoFit/>
            </a:bodyPr>
            <a:lstStyle/>
            <a:p>
              <a:r>
                <a:rPr lang="cs-CZ" sz="1400" b="1" dirty="0" smtClean="0">
                  <a:solidFill>
                    <a:srgbClr val="1478B5"/>
                  </a:solidFill>
                </a:rPr>
                <a:t>Rozhodovací proces</a:t>
              </a:r>
              <a:endParaRPr lang="de-DE" sz="1400" b="1" dirty="0">
                <a:solidFill>
                  <a:srgbClr val="1478B5"/>
                </a:solidFill>
              </a:endParaRPr>
            </a:p>
          </p:txBody>
        </p:sp>
      </p:grpSp>
      <p:sp>
        <p:nvSpPr>
          <p:cNvPr id="39" name="Rectangle 38"/>
          <p:cNvSpPr/>
          <p:nvPr/>
        </p:nvSpPr>
        <p:spPr>
          <a:xfrm>
            <a:off x="396416" y="4522729"/>
            <a:ext cx="4353806" cy="2092881"/>
          </a:xfrm>
          <a:prstGeom prst="rect">
            <a:avLst/>
          </a:prstGeom>
          <a:solidFill>
            <a:schemeClr val="bg1"/>
          </a:solidFill>
        </p:spPr>
        <p:txBody>
          <a:bodyPr wrap="square">
            <a:spAutoFit/>
          </a:bodyPr>
          <a:lstStyle/>
          <a:p>
            <a:r>
              <a:rPr lang="cs-CZ" sz="1600" b="1" dirty="0"/>
              <a:t>Vnímání </a:t>
            </a:r>
            <a:r>
              <a:rPr lang="cs-CZ" sz="1600" dirty="0"/>
              <a:t>jednotlivých </a:t>
            </a:r>
            <a:r>
              <a:rPr lang="cs-CZ" sz="1600" dirty="0" smtClean="0"/>
              <a:t>alternativ</a:t>
            </a:r>
            <a:endParaRPr lang="cs-CZ" sz="1600" dirty="0"/>
          </a:p>
          <a:p>
            <a:pPr lvl="1"/>
            <a:r>
              <a:rPr lang="cs-CZ" sz="1600" dirty="0"/>
              <a:t>Nepřesné</a:t>
            </a:r>
          </a:p>
          <a:p>
            <a:pPr lvl="1"/>
            <a:r>
              <a:rPr lang="cs-CZ" sz="1600" dirty="0"/>
              <a:t>Dynamické – ovlivněné například vlivem sociálních sítí </a:t>
            </a:r>
          </a:p>
          <a:p>
            <a:pPr lvl="1"/>
            <a:r>
              <a:rPr lang="cs-CZ" sz="1600" dirty="0"/>
              <a:t>Podmíněné skrytými (latentními) proměnnými (pohodlnost, spolehlivost, a další</a:t>
            </a:r>
            <a:r>
              <a:rPr lang="cs-CZ" sz="1600" dirty="0" smtClean="0"/>
              <a:t>)</a:t>
            </a:r>
          </a:p>
          <a:p>
            <a:pPr lvl="1"/>
            <a:r>
              <a:rPr lang="cs-CZ" sz="1600" dirty="0" smtClean="0"/>
              <a:t>Ovlivněné pamětí</a:t>
            </a:r>
            <a:endParaRPr lang="cs-CZ" sz="1600" dirty="0"/>
          </a:p>
        </p:txBody>
      </p:sp>
      <p:sp>
        <p:nvSpPr>
          <p:cNvPr id="41" name="Rectangle 40"/>
          <p:cNvSpPr/>
          <p:nvPr/>
        </p:nvSpPr>
        <p:spPr>
          <a:xfrm>
            <a:off x="5007279" y="4545750"/>
            <a:ext cx="3935192" cy="1107996"/>
          </a:xfrm>
          <a:prstGeom prst="rect">
            <a:avLst/>
          </a:prstGeom>
          <a:solidFill>
            <a:schemeClr val="bg1"/>
          </a:solidFill>
        </p:spPr>
        <p:txBody>
          <a:bodyPr wrap="square">
            <a:spAutoFit/>
          </a:bodyPr>
          <a:lstStyle/>
          <a:p>
            <a:r>
              <a:rPr lang="cs-CZ" sz="1600" b="1" dirty="0" smtClean="0"/>
              <a:t>Preference </a:t>
            </a:r>
            <a:r>
              <a:rPr lang="cs-CZ" sz="1600" dirty="0"/>
              <a:t>těchto </a:t>
            </a:r>
            <a:r>
              <a:rPr lang="cs-CZ" sz="1600" dirty="0" smtClean="0"/>
              <a:t>alternativ a </a:t>
            </a:r>
            <a:r>
              <a:rPr lang="cs-CZ" sz="1600" dirty="0"/>
              <a:t>jejich atributy</a:t>
            </a:r>
          </a:p>
          <a:p>
            <a:pPr lvl="1"/>
            <a:r>
              <a:rPr lang="cs-CZ" sz="1600" dirty="0"/>
              <a:t>Individuální / Heterogenní</a:t>
            </a:r>
          </a:p>
          <a:p>
            <a:pPr lvl="1"/>
            <a:r>
              <a:rPr lang="cs-CZ" sz="1600" dirty="0"/>
              <a:t>Závislé na množině možností</a:t>
            </a:r>
          </a:p>
          <a:p>
            <a:pPr lvl="1"/>
            <a:r>
              <a:rPr lang="cs-CZ" sz="1600" dirty="0" smtClean="0"/>
              <a:t>Dynamické</a:t>
            </a:r>
            <a:endParaRPr lang="cs-CZ" sz="1600" dirty="0"/>
          </a:p>
        </p:txBody>
      </p:sp>
    </p:spTree>
    <p:extLst>
      <p:ext uri="{BB962C8B-B14F-4D97-AF65-F5344CB8AC3E}">
        <p14:creationId xmlns:p14="http://schemas.microsoft.com/office/powerpoint/2010/main" val="140238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Jak je možné rozhodovací proces modelovat?</a:t>
            </a:r>
            <a:endParaRPr lang="de-DE" dirty="0"/>
          </a:p>
        </p:txBody>
      </p:sp>
      <p:sp>
        <p:nvSpPr>
          <p:cNvPr id="3" name="Content Placeholder 2"/>
          <p:cNvSpPr>
            <a:spLocks noGrp="1"/>
          </p:cNvSpPr>
          <p:nvPr>
            <p:ph idx="1"/>
          </p:nvPr>
        </p:nvSpPr>
        <p:spPr/>
        <p:txBody>
          <a:bodyPr/>
          <a:lstStyle/>
          <a:p>
            <a:pPr marL="0" indent="0">
              <a:buNone/>
            </a:pPr>
            <a:endParaRPr lang="cs-CZ" dirty="0" smtClean="0"/>
          </a:p>
          <a:p>
            <a:pPr marL="514350" indent="-514350">
              <a:buFont typeface="+mj-lt"/>
              <a:buAutoNum type="arabicPeriod"/>
            </a:pPr>
            <a:r>
              <a:rPr lang="cs-CZ" dirty="0" smtClean="0"/>
              <a:t>Přístupy založené na maximalizaci užitku (minimalizaci rizika)</a:t>
            </a:r>
          </a:p>
          <a:p>
            <a:pPr marL="514350" indent="-514350">
              <a:buFont typeface="+mj-lt"/>
              <a:buAutoNum type="arabicPeriod"/>
            </a:pPr>
            <a:r>
              <a:rPr lang="cs-CZ" dirty="0" err="1" smtClean="0"/>
              <a:t>Pravidlově</a:t>
            </a:r>
            <a:r>
              <a:rPr lang="cs-CZ" dirty="0" smtClean="0"/>
              <a:t> </a:t>
            </a:r>
            <a:r>
              <a:rPr lang="cs-CZ" dirty="0"/>
              <a:t>orientované </a:t>
            </a:r>
            <a:r>
              <a:rPr lang="cs-CZ" dirty="0" smtClean="0"/>
              <a:t>přístupy</a:t>
            </a:r>
          </a:p>
          <a:p>
            <a:pPr marL="514350" indent="-514350">
              <a:buFont typeface="+mj-lt"/>
              <a:buAutoNum type="arabicPeriod"/>
            </a:pPr>
            <a:r>
              <a:rPr lang="cs-CZ" dirty="0" smtClean="0"/>
              <a:t>Přístupy založené na multiagentních systémech </a:t>
            </a:r>
            <a:endParaRPr lang="cs-CZ" dirty="0"/>
          </a:p>
          <a:p>
            <a:pPr marL="514350" indent="-514350">
              <a:buFont typeface="+mj-lt"/>
              <a:buAutoNum type="arabicPeriod"/>
            </a:pPr>
            <a:endParaRPr lang="cs-CZ" dirty="0" smtClean="0"/>
          </a:p>
          <a:p>
            <a:pPr lvl="2"/>
            <a:endParaRPr lang="de-DE"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745" y="3839828"/>
            <a:ext cx="2607469"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604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1. Přístupy </a:t>
            </a:r>
            <a:r>
              <a:rPr lang="cs-CZ" dirty="0"/>
              <a:t>založené </a:t>
            </a:r>
            <a:r>
              <a:rPr lang="cs-CZ" dirty="0" smtClean="0"/>
              <a:t>na maximalizaci užitku</a:t>
            </a:r>
            <a:endParaRPr lang="de-DE" dirty="0"/>
          </a:p>
        </p:txBody>
      </p:sp>
      <p:sp>
        <p:nvSpPr>
          <p:cNvPr id="3" name="Content Placeholder 2"/>
          <p:cNvSpPr>
            <a:spLocks noGrp="1"/>
          </p:cNvSpPr>
          <p:nvPr>
            <p:ph idx="1"/>
          </p:nvPr>
        </p:nvSpPr>
        <p:spPr>
          <a:xfrm>
            <a:off x="612000" y="1039341"/>
            <a:ext cx="7886700" cy="1219765"/>
          </a:xfrm>
        </p:spPr>
        <p:txBody>
          <a:bodyPr/>
          <a:lstStyle/>
          <a:p>
            <a:r>
              <a:rPr lang="cs-CZ" dirty="0" smtClean="0"/>
              <a:t>Nejběžnější metody v literatuře</a:t>
            </a:r>
          </a:p>
          <a:p>
            <a:r>
              <a:rPr lang="cs-CZ" dirty="0"/>
              <a:t>Užitek alternativy </a:t>
            </a:r>
            <a:r>
              <a:rPr lang="cs-CZ" i="1" dirty="0"/>
              <a:t>i</a:t>
            </a:r>
            <a:r>
              <a:rPr lang="cs-CZ" dirty="0"/>
              <a:t> pro člověka </a:t>
            </a:r>
            <a:r>
              <a:rPr lang="cs-CZ" i="1" dirty="0"/>
              <a:t>n</a:t>
            </a:r>
            <a:r>
              <a:rPr lang="cs-CZ" dirty="0"/>
              <a:t> můžeme vyjádřit jako:</a:t>
            </a:r>
          </a:p>
          <a:p>
            <a:pPr marL="0" indent="0">
              <a:buNone/>
            </a:pPr>
            <a:endParaRPr lang="cs-CZ" dirty="0" smtClean="0"/>
          </a:p>
          <a:p>
            <a:pPr lvl="1"/>
            <a:endParaRPr lang="cs-CZ" dirty="0" smtClean="0"/>
          </a:p>
          <a:p>
            <a:pPr marL="457200" lvl="1" indent="0">
              <a:buNone/>
            </a:pPr>
            <a:endParaRPr lang="cs-CZ" dirty="0" smtClean="0"/>
          </a:p>
          <a:p>
            <a:pPr lvl="1"/>
            <a:endParaRPr lang="cs-CZ" dirty="0"/>
          </a:p>
          <a:p>
            <a:pPr lvl="1"/>
            <a:endParaRPr lang="cs-CZ" dirty="0" smtClean="0"/>
          </a:p>
          <a:p>
            <a:pPr lvl="1"/>
            <a:endParaRPr lang="cs-CZ" dirty="0"/>
          </a:p>
          <a:p>
            <a:pPr lvl="1"/>
            <a:endParaRPr lang="cs-CZ" dirty="0" smtClean="0"/>
          </a:p>
          <a:p>
            <a:pPr marL="457200" lvl="1" indent="0">
              <a:buNone/>
            </a:pPr>
            <a:endParaRPr lang="cs-CZ" dirty="0"/>
          </a:p>
          <a:p>
            <a:pPr lvl="1"/>
            <a:endParaRPr lang="cs-CZ" dirty="0" smtClean="0"/>
          </a:p>
          <a:p>
            <a:pPr lvl="1"/>
            <a:endParaRPr lang="cs-CZ" dirty="0"/>
          </a:p>
          <a:p>
            <a:pPr lvl="1"/>
            <a:endParaRPr lang="cs-CZ" dirty="0" smtClean="0"/>
          </a:p>
          <a:p>
            <a:pPr lvl="2"/>
            <a:endParaRPr lang="de-DE"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905" b="10920"/>
          <a:stretch/>
        </p:blipFill>
        <p:spPr bwMode="auto">
          <a:xfrm>
            <a:off x="1124576" y="2086964"/>
            <a:ext cx="5176331" cy="621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481" y="3568729"/>
            <a:ext cx="7063978" cy="730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654119" y="2917143"/>
            <a:ext cx="7886700" cy="53007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smtClean="0"/>
              <a:t>A s největší pravděpodobností bude vybrána alternativa s nejvyšším užitkem:</a:t>
            </a:r>
          </a:p>
          <a:p>
            <a:pPr lvl="1"/>
            <a:endParaRPr lang="cs-CZ" dirty="0" smtClean="0"/>
          </a:p>
          <a:p>
            <a:pPr lvl="1"/>
            <a:endParaRPr lang="cs-CZ" dirty="0" smtClean="0"/>
          </a:p>
          <a:p>
            <a:pPr lvl="1"/>
            <a:endParaRPr lang="cs-CZ" dirty="0" smtClean="0"/>
          </a:p>
          <a:p>
            <a:pPr lvl="1"/>
            <a:endParaRPr lang="cs-CZ" dirty="0" smtClean="0"/>
          </a:p>
          <a:p>
            <a:pPr lvl="1"/>
            <a:endParaRPr lang="cs-CZ" dirty="0" smtClean="0"/>
          </a:p>
          <a:p>
            <a:pPr marL="457200" lvl="1" indent="0">
              <a:buFont typeface="Arial" panose="020B0604020202020204" pitchFamily="34" charset="0"/>
              <a:buNone/>
            </a:pPr>
            <a:endParaRPr lang="cs-CZ" dirty="0" smtClean="0"/>
          </a:p>
          <a:p>
            <a:pPr lvl="1"/>
            <a:endParaRPr lang="cs-CZ" dirty="0" smtClean="0"/>
          </a:p>
          <a:p>
            <a:pPr lvl="1"/>
            <a:endParaRPr lang="cs-CZ" dirty="0" smtClean="0"/>
          </a:p>
          <a:p>
            <a:pPr lvl="1"/>
            <a:endParaRPr lang="cs-CZ" dirty="0" smtClean="0"/>
          </a:p>
          <a:p>
            <a:pPr lvl="2"/>
            <a:endParaRPr lang="de-DE" dirty="0"/>
          </a:p>
        </p:txBody>
      </p:sp>
      <p:sp>
        <p:nvSpPr>
          <p:cNvPr id="8" name="Content Placeholder 2"/>
          <p:cNvSpPr txBox="1">
            <a:spLocks/>
          </p:cNvSpPr>
          <p:nvPr/>
        </p:nvSpPr>
        <p:spPr>
          <a:xfrm>
            <a:off x="506884" y="4540279"/>
            <a:ext cx="7886700" cy="18318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smtClean="0"/>
              <a:t>To vše ovšem platí pouze za předpokladu, že</a:t>
            </a:r>
            <a:r>
              <a:rPr lang="cs-CZ" dirty="0"/>
              <a:t>:</a:t>
            </a:r>
            <a:endParaRPr lang="cs-CZ" dirty="0" smtClean="0"/>
          </a:p>
          <a:p>
            <a:pPr lvl="1"/>
            <a:r>
              <a:rPr lang="cs-CZ" dirty="0" smtClean="0"/>
              <a:t>Člověk se chová racionálně</a:t>
            </a:r>
          </a:p>
          <a:p>
            <a:pPr lvl="1"/>
            <a:r>
              <a:rPr lang="cs-CZ" dirty="0" smtClean="0"/>
              <a:t>Známe všechny alternativy a jejich přínosy a to nezávisle na okolnostech</a:t>
            </a:r>
          </a:p>
          <a:p>
            <a:pPr lvl="1"/>
            <a:r>
              <a:rPr lang="cs-CZ" dirty="0" smtClean="0"/>
              <a:t>Člověk není nikdy nasycen</a:t>
            </a:r>
          </a:p>
          <a:p>
            <a:pPr lvl="1"/>
            <a:endParaRPr lang="cs-CZ" dirty="0" smtClean="0"/>
          </a:p>
          <a:p>
            <a:pPr lvl="1"/>
            <a:endParaRPr lang="cs-CZ" dirty="0" smtClean="0"/>
          </a:p>
          <a:p>
            <a:pPr lvl="1"/>
            <a:endParaRPr lang="cs-CZ" dirty="0" smtClean="0"/>
          </a:p>
          <a:p>
            <a:pPr lvl="1"/>
            <a:endParaRPr lang="cs-CZ" dirty="0" smtClean="0"/>
          </a:p>
          <a:p>
            <a:pPr lvl="1"/>
            <a:endParaRPr lang="cs-CZ" dirty="0" smtClean="0"/>
          </a:p>
          <a:p>
            <a:pPr lvl="1"/>
            <a:endParaRPr lang="cs-CZ" dirty="0" smtClean="0"/>
          </a:p>
          <a:p>
            <a:pPr lvl="1"/>
            <a:endParaRPr lang="cs-CZ" dirty="0" smtClean="0"/>
          </a:p>
          <a:p>
            <a:pPr marL="457200" lvl="1" indent="0">
              <a:buFont typeface="Arial" panose="020B0604020202020204" pitchFamily="34" charset="0"/>
              <a:buNone/>
            </a:pPr>
            <a:endParaRPr lang="cs-CZ" dirty="0" smtClean="0"/>
          </a:p>
          <a:p>
            <a:pPr lvl="1"/>
            <a:endParaRPr lang="cs-CZ" dirty="0" smtClean="0"/>
          </a:p>
          <a:p>
            <a:pPr lvl="1"/>
            <a:endParaRPr lang="cs-CZ" dirty="0" smtClean="0"/>
          </a:p>
          <a:p>
            <a:pPr lvl="1"/>
            <a:endParaRPr lang="cs-CZ" dirty="0" smtClean="0"/>
          </a:p>
          <a:p>
            <a:pPr lvl="2"/>
            <a:endParaRPr lang="de-DE" dirty="0"/>
          </a:p>
        </p:txBody>
      </p:sp>
    </p:spTree>
    <p:extLst>
      <p:ext uri="{BB962C8B-B14F-4D97-AF65-F5344CB8AC3E}">
        <p14:creationId xmlns:p14="http://schemas.microsoft.com/office/powerpoint/2010/main" val="166928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751" y="112463"/>
            <a:ext cx="7130369" cy="979487"/>
          </a:xfrm>
        </p:spPr>
        <p:txBody>
          <a:bodyPr vert="horz" lIns="91440" tIns="45720" rIns="91440" bIns="45720" rtlCol="0" anchor="ctr">
            <a:normAutofit/>
          </a:bodyPr>
          <a:lstStyle/>
          <a:p>
            <a:r>
              <a:rPr lang="cs-CZ" sz="4000" dirty="0"/>
              <a:t>2. </a:t>
            </a:r>
            <a:r>
              <a:rPr lang="cs-CZ" sz="4000" dirty="0" err="1"/>
              <a:t>Pravidlově</a:t>
            </a:r>
            <a:r>
              <a:rPr lang="cs-CZ" sz="4000" dirty="0"/>
              <a:t> orientované přístupy</a:t>
            </a:r>
            <a:endParaRPr lang="de-DE" sz="4000" dirty="0"/>
          </a:p>
        </p:txBody>
      </p:sp>
      <p:sp>
        <p:nvSpPr>
          <p:cNvPr id="3" name="Content Placeholder 2"/>
          <p:cNvSpPr>
            <a:spLocks noGrp="1"/>
          </p:cNvSpPr>
          <p:nvPr>
            <p:ph idx="1"/>
          </p:nvPr>
        </p:nvSpPr>
        <p:spPr>
          <a:xfrm>
            <a:off x="548229" y="1121774"/>
            <a:ext cx="8173149" cy="3419489"/>
          </a:xfrm>
        </p:spPr>
        <p:txBody>
          <a:bodyPr>
            <a:noAutofit/>
          </a:bodyPr>
          <a:lstStyle/>
          <a:p>
            <a:r>
              <a:rPr lang="cs-CZ" sz="1800" dirty="0" smtClean="0"/>
              <a:t>Vycházejí z předpokladu, že se </a:t>
            </a:r>
            <a:r>
              <a:rPr lang="cs-CZ" sz="1800" dirty="0"/>
              <a:t>lidé nechovají vždy racionálně</a:t>
            </a:r>
            <a:endParaRPr lang="cs-CZ" sz="1800" dirty="0" smtClean="0"/>
          </a:p>
          <a:p>
            <a:r>
              <a:rPr lang="cs-CZ" sz="1800" dirty="0" smtClean="0"/>
              <a:t>Chování vychází z pravidel, která mohou brát v potaz </a:t>
            </a:r>
            <a:r>
              <a:rPr lang="cs-CZ" sz="1800" b="1" dirty="0" smtClean="0"/>
              <a:t>zvyky</a:t>
            </a:r>
            <a:r>
              <a:rPr lang="cs-CZ" sz="1800" dirty="0" smtClean="0"/>
              <a:t>, </a:t>
            </a:r>
            <a:r>
              <a:rPr lang="cs-CZ" sz="1800" b="1" dirty="0" smtClean="0"/>
              <a:t>omezenou znalost alternativ</a:t>
            </a:r>
            <a:r>
              <a:rPr lang="cs-CZ" sz="1800" dirty="0" smtClean="0"/>
              <a:t>, a podobně</a:t>
            </a:r>
            <a:endParaRPr lang="en-US" sz="1800" dirty="0" smtClean="0"/>
          </a:p>
          <a:p>
            <a:r>
              <a:rPr lang="cs-CZ" sz="1800" dirty="0" smtClean="0"/>
              <a:t>Důležitou součástí je neustálé </a:t>
            </a:r>
            <a:r>
              <a:rPr lang="cs-CZ" sz="1800" b="1" dirty="0" smtClean="0"/>
              <a:t>učení </a:t>
            </a:r>
            <a:r>
              <a:rPr lang="cs-CZ" sz="1800" dirty="0" smtClean="0"/>
              <a:t>(</a:t>
            </a:r>
            <a:r>
              <a:rPr lang="cs-CZ" sz="1800" dirty="0" err="1" smtClean="0"/>
              <a:t>adaptation</a:t>
            </a:r>
            <a:r>
              <a:rPr lang="cs-CZ" sz="1800" dirty="0"/>
              <a:t>) Obvykle je ale poměrně složité tato pravidla pojmenovat a definovat jejich významnost </a:t>
            </a:r>
          </a:p>
          <a:p>
            <a:pPr lvl="1"/>
            <a:r>
              <a:rPr lang="cs-CZ" sz="1600" dirty="0"/>
              <a:t>Identifikace modelu obvykle vychází z naměřených dat</a:t>
            </a:r>
          </a:p>
          <a:p>
            <a:pPr lvl="1"/>
            <a:r>
              <a:rPr lang="cs-CZ" sz="1600" dirty="0"/>
              <a:t>Jedná se tedy o přístupy schopné  popsat chování na základě zkušeností, ale jen obtížně změny v budoucím chování</a:t>
            </a:r>
            <a:endParaRPr lang="cs-CZ" sz="1800" dirty="0"/>
          </a:p>
          <a:p>
            <a:endParaRPr lang="cs-CZ" sz="1800" dirty="0" smtClean="0"/>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905" r="13370"/>
          <a:stretch/>
        </p:blipFill>
        <p:spPr bwMode="auto">
          <a:xfrm>
            <a:off x="5312517" y="3736732"/>
            <a:ext cx="3831484" cy="312127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48229" y="3879546"/>
            <a:ext cx="5033922" cy="255109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800" dirty="0" smtClean="0"/>
              <a:t>Umožňuje modelovat vliv různých opatření na rozhodovací proces</a:t>
            </a:r>
          </a:p>
          <a:p>
            <a:r>
              <a:rPr lang="cs-CZ" sz="1800" dirty="0" smtClean="0"/>
              <a:t>Přístupy jsou obvykle založené na </a:t>
            </a:r>
          </a:p>
          <a:p>
            <a:pPr lvl="1"/>
            <a:r>
              <a:rPr lang="cs-CZ" sz="1600" dirty="0" smtClean="0"/>
              <a:t>Rozhodovacích stromech (</a:t>
            </a:r>
            <a:r>
              <a:rPr lang="en-US" sz="1600" dirty="0" smtClean="0"/>
              <a:t>ALBATROSS </a:t>
            </a:r>
            <a:r>
              <a:rPr lang="cs-CZ" sz="1600" dirty="0" smtClean="0"/>
              <a:t>- </a:t>
            </a:r>
            <a:r>
              <a:rPr lang="en-US" sz="1600" dirty="0" err="1" smtClean="0"/>
              <a:t>Arentze</a:t>
            </a:r>
            <a:r>
              <a:rPr lang="en-US" sz="1600" dirty="0" smtClean="0"/>
              <a:t>, </a:t>
            </a:r>
            <a:r>
              <a:rPr lang="en-US" sz="1600" dirty="0" err="1" smtClean="0"/>
              <a:t>Timmermans</a:t>
            </a:r>
            <a:r>
              <a:rPr lang="en-US" sz="1600" dirty="0" smtClean="0"/>
              <a:t> 2000)</a:t>
            </a:r>
          </a:p>
          <a:p>
            <a:pPr lvl="1"/>
            <a:r>
              <a:rPr lang="en-US" sz="1600" dirty="0" err="1" smtClean="0"/>
              <a:t>Heur</a:t>
            </a:r>
            <a:r>
              <a:rPr lang="cs-CZ" sz="1600" dirty="0" smtClean="0"/>
              <a:t>i</a:t>
            </a:r>
            <a:r>
              <a:rPr lang="en-US" sz="1600" dirty="0" err="1" smtClean="0"/>
              <a:t>stic</a:t>
            </a:r>
            <a:r>
              <a:rPr lang="cs-CZ" sz="1600" dirty="0" err="1" smtClean="0"/>
              <a:t>kých</a:t>
            </a:r>
            <a:r>
              <a:rPr lang="cs-CZ" sz="1600" dirty="0" smtClean="0"/>
              <a:t> pravidlech</a:t>
            </a:r>
            <a:r>
              <a:rPr lang="en-US" sz="1600" dirty="0" smtClean="0"/>
              <a:t> (TASHSA </a:t>
            </a:r>
            <a:r>
              <a:rPr lang="cs-CZ" sz="1600" dirty="0" smtClean="0"/>
              <a:t>- </a:t>
            </a:r>
            <a:r>
              <a:rPr lang="en-US" sz="1600" dirty="0" err="1" smtClean="0"/>
              <a:t>Roorda</a:t>
            </a:r>
            <a:r>
              <a:rPr lang="en-US" sz="1600" dirty="0" smtClean="0"/>
              <a:t>, Doherty, Miller 2005)</a:t>
            </a:r>
            <a:endParaRPr lang="cs-CZ" sz="1600" dirty="0" smtClean="0"/>
          </a:p>
          <a:p>
            <a:pPr lvl="1"/>
            <a:r>
              <a:rPr lang="cs-CZ" sz="1600" dirty="0" smtClean="0"/>
              <a:t>Fuzzy systémech</a:t>
            </a:r>
            <a:endParaRPr lang="de-DE" sz="1400" dirty="0"/>
          </a:p>
        </p:txBody>
      </p:sp>
    </p:spTree>
    <p:extLst>
      <p:ext uri="{BB962C8B-B14F-4D97-AF65-F5344CB8AC3E}">
        <p14:creationId xmlns:p14="http://schemas.microsoft.com/office/powerpoint/2010/main" val="3436692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lide Number Placeholder 4"/>
          <p:cNvSpPr>
            <a:spLocks noGrp="1"/>
          </p:cNvSpPr>
          <p:nvPr>
            <p:ph type="sldNum" sz="quarter" idx="4294967295"/>
          </p:nvPr>
        </p:nvSpPr>
        <p:spPr>
          <a:xfrm>
            <a:off x="6553200" y="6248400"/>
            <a:ext cx="2133600" cy="476250"/>
          </a:xfrm>
          <a:prstGeom prst="rect">
            <a:avLst/>
          </a:prstGeom>
        </p:spPr>
        <p:txBody>
          <a:bodyPr/>
          <a:lstStyle/>
          <a:p>
            <a:fld id="{A313F18B-7C38-4E4B-B146-E8AF21F8C44C}" type="slidenum">
              <a:rPr lang="en-US" altLang="en-US"/>
              <a:pPr/>
              <a:t>25</a:t>
            </a:fld>
            <a:endParaRPr lang="en-US" altLang="en-US"/>
          </a:p>
        </p:txBody>
      </p:sp>
      <p:sp>
        <p:nvSpPr>
          <p:cNvPr id="11270" name="Rectangle 6"/>
          <p:cNvSpPr>
            <a:spLocks noGrp="1" noRot="1" noChangeArrowheads="1"/>
          </p:cNvSpPr>
          <p:nvPr>
            <p:ph type="title"/>
          </p:nvPr>
        </p:nvSpPr>
        <p:spPr>
          <a:xfrm>
            <a:off x="215900" y="1"/>
            <a:ext cx="8507413" cy="944563"/>
          </a:xfrm>
        </p:spPr>
        <p:txBody>
          <a:bodyPr/>
          <a:lstStyle/>
          <a:p>
            <a:r>
              <a:rPr lang="en-US" altLang="en-US" sz="3600" dirty="0"/>
              <a:t>Effect of constraints in a time-spatial figure</a:t>
            </a:r>
          </a:p>
        </p:txBody>
      </p:sp>
      <p:grpSp>
        <p:nvGrpSpPr>
          <p:cNvPr id="11322" name="Group 58"/>
          <p:cNvGrpSpPr>
            <a:grpSpLocks/>
          </p:cNvGrpSpPr>
          <p:nvPr/>
        </p:nvGrpSpPr>
        <p:grpSpPr bwMode="auto">
          <a:xfrm>
            <a:off x="574677" y="1016000"/>
            <a:ext cx="8243888" cy="5610225"/>
            <a:chOff x="362" y="640"/>
            <a:chExt cx="5193" cy="3534"/>
          </a:xfrm>
        </p:grpSpPr>
        <p:grpSp>
          <p:nvGrpSpPr>
            <p:cNvPr id="11273" name="Group 9"/>
            <p:cNvGrpSpPr>
              <a:grpSpLocks/>
            </p:cNvGrpSpPr>
            <p:nvPr/>
          </p:nvGrpSpPr>
          <p:grpSpPr bwMode="auto">
            <a:xfrm>
              <a:off x="1224" y="822"/>
              <a:ext cx="2932" cy="2754"/>
              <a:chOff x="2812" y="1457"/>
              <a:chExt cx="1950" cy="1905"/>
            </a:xfrm>
          </p:grpSpPr>
          <p:sp>
            <p:nvSpPr>
              <p:cNvPr id="11274" name="Oval 10"/>
              <p:cNvSpPr>
                <a:spLocks noChangeArrowheads="1"/>
              </p:cNvSpPr>
              <p:nvPr/>
            </p:nvSpPr>
            <p:spPr bwMode="auto">
              <a:xfrm>
                <a:off x="2812" y="1457"/>
                <a:ext cx="1950" cy="3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75" name="Oval 11"/>
              <p:cNvSpPr>
                <a:spLocks noChangeArrowheads="1"/>
              </p:cNvSpPr>
              <p:nvPr/>
            </p:nvSpPr>
            <p:spPr bwMode="auto">
              <a:xfrm>
                <a:off x="2812" y="3022"/>
                <a:ext cx="1950" cy="3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cs-CZ" altLang="en-US"/>
              </a:p>
            </p:txBody>
          </p:sp>
          <p:sp>
            <p:nvSpPr>
              <p:cNvPr id="11276" name="Line 12"/>
              <p:cNvSpPr>
                <a:spLocks noChangeShapeType="1"/>
              </p:cNvSpPr>
              <p:nvPr/>
            </p:nvSpPr>
            <p:spPr bwMode="auto">
              <a:xfrm flipV="1">
                <a:off x="2812" y="1638"/>
                <a:ext cx="0" cy="15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7" name="Line 13"/>
              <p:cNvSpPr>
                <a:spLocks noChangeShapeType="1"/>
              </p:cNvSpPr>
              <p:nvPr/>
            </p:nvSpPr>
            <p:spPr bwMode="auto">
              <a:xfrm flipV="1">
                <a:off x="4762" y="1638"/>
                <a:ext cx="0" cy="156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278" name="Line 14"/>
            <p:cNvSpPr>
              <a:spLocks noChangeShapeType="1"/>
            </p:cNvSpPr>
            <p:nvPr/>
          </p:nvSpPr>
          <p:spPr bwMode="auto">
            <a:xfrm flipV="1">
              <a:off x="1530" y="1073"/>
              <a:ext cx="24" cy="230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9" name="Line 15"/>
            <p:cNvSpPr>
              <a:spLocks noChangeShapeType="1"/>
            </p:cNvSpPr>
            <p:nvPr/>
          </p:nvSpPr>
          <p:spPr bwMode="auto">
            <a:xfrm flipV="1">
              <a:off x="2375" y="899"/>
              <a:ext cx="24" cy="230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80" name="Line 16"/>
            <p:cNvSpPr>
              <a:spLocks noChangeShapeType="1"/>
            </p:cNvSpPr>
            <p:nvPr/>
          </p:nvSpPr>
          <p:spPr bwMode="auto">
            <a:xfrm flipV="1">
              <a:off x="3220" y="1098"/>
              <a:ext cx="24" cy="230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81" name="Line 17"/>
            <p:cNvSpPr>
              <a:spLocks noChangeShapeType="1"/>
            </p:cNvSpPr>
            <p:nvPr/>
          </p:nvSpPr>
          <p:spPr bwMode="auto">
            <a:xfrm flipV="1">
              <a:off x="2722" y="1196"/>
              <a:ext cx="24" cy="230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282" name="Group 18"/>
            <p:cNvGrpSpPr>
              <a:grpSpLocks/>
            </p:cNvGrpSpPr>
            <p:nvPr/>
          </p:nvGrpSpPr>
          <p:grpSpPr bwMode="auto">
            <a:xfrm>
              <a:off x="1530" y="3231"/>
              <a:ext cx="1690" cy="273"/>
              <a:chOff x="2835" y="3362"/>
              <a:chExt cx="1542" cy="250"/>
            </a:xfrm>
          </p:grpSpPr>
          <p:sp>
            <p:nvSpPr>
              <p:cNvPr id="11283" name="Line 19"/>
              <p:cNvSpPr>
                <a:spLocks noChangeShapeType="1"/>
              </p:cNvSpPr>
              <p:nvPr/>
            </p:nvSpPr>
            <p:spPr bwMode="auto">
              <a:xfrm flipV="1">
                <a:off x="2835" y="3362"/>
                <a:ext cx="771"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84" name="Line 20"/>
              <p:cNvSpPr>
                <a:spLocks noChangeShapeType="1"/>
              </p:cNvSpPr>
              <p:nvPr/>
            </p:nvSpPr>
            <p:spPr bwMode="auto">
              <a:xfrm>
                <a:off x="3606" y="3362"/>
                <a:ext cx="771"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85" name="Line 21"/>
              <p:cNvSpPr>
                <a:spLocks noChangeShapeType="1"/>
              </p:cNvSpPr>
              <p:nvPr/>
            </p:nvSpPr>
            <p:spPr bwMode="auto">
              <a:xfrm flipH="1">
                <a:off x="3923" y="3543"/>
                <a:ext cx="454" cy="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86" name="Line 22"/>
              <p:cNvSpPr>
                <a:spLocks noChangeShapeType="1"/>
              </p:cNvSpPr>
              <p:nvPr/>
            </p:nvSpPr>
            <p:spPr bwMode="auto">
              <a:xfrm flipH="1" flipV="1">
                <a:off x="2835" y="3498"/>
                <a:ext cx="1088" cy="1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287" name="Line 23"/>
            <p:cNvSpPr>
              <a:spLocks noChangeShapeType="1"/>
            </p:cNvSpPr>
            <p:nvPr/>
          </p:nvSpPr>
          <p:spPr bwMode="auto">
            <a:xfrm flipV="1">
              <a:off x="1530" y="2983"/>
              <a:ext cx="845" cy="32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88" name="Line 24"/>
            <p:cNvSpPr>
              <a:spLocks noChangeShapeType="1"/>
            </p:cNvSpPr>
            <p:nvPr/>
          </p:nvSpPr>
          <p:spPr bwMode="auto">
            <a:xfrm flipV="1">
              <a:off x="2375" y="2462"/>
              <a:ext cx="1" cy="5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89" name="Line 25"/>
            <p:cNvSpPr>
              <a:spLocks noChangeShapeType="1"/>
            </p:cNvSpPr>
            <p:nvPr/>
          </p:nvSpPr>
          <p:spPr bwMode="auto">
            <a:xfrm flipV="1">
              <a:off x="2375" y="2164"/>
              <a:ext cx="870" cy="2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0" name="Line 26"/>
            <p:cNvSpPr>
              <a:spLocks noChangeShapeType="1"/>
            </p:cNvSpPr>
            <p:nvPr/>
          </p:nvSpPr>
          <p:spPr bwMode="auto">
            <a:xfrm flipH="1" flipV="1">
              <a:off x="2747" y="1867"/>
              <a:ext cx="498" cy="1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1" name="Line 27"/>
            <p:cNvSpPr>
              <a:spLocks noChangeShapeType="1"/>
            </p:cNvSpPr>
            <p:nvPr/>
          </p:nvSpPr>
          <p:spPr bwMode="auto">
            <a:xfrm flipH="1" flipV="1">
              <a:off x="1554" y="1321"/>
              <a:ext cx="1193" cy="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2" name="Line 28"/>
            <p:cNvSpPr>
              <a:spLocks noChangeShapeType="1"/>
            </p:cNvSpPr>
            <p:nvPr/>
          </p:nvSpPr>
          <p:spPr bwMode="auto">
            <a:xfrm flipV="1">
              <a:off x="2747" y="1693"/>
              <a:ext cx="1" cy="1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3" name="Line 29"/>
            <p:cNvSpPr>
              <a:spLocks noChangeShapeType="1"/>
            </p:cNvSpPr>
            <p:nvPr/>
          </p:nvSpPr>
          <p:spPr bwMode="auto">
            <a:xfrm>
              <a:off x="3245" y="1990"/>
              <a:ext cx="1" cy="1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4" name="Line 30"/>
            <p:cNvSpPr>
              <a:spLocks noChangeShapeType="1"/>
            </p:cNvSpPr>
            <p:nvPr/>
          </p:nvSpPr>
          <p:spPr bwMode="auto">
            <a:xfrm>
              <a:off x="1530" y="3305"/>
              <a:ext cx="1" cy="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5" name="Line 31"/>
            <p:cNvSpPr>
              <a:spLocks noChangeShapeType="1"/>
            </p:cNvSpPr>
            <p:nvPr/>
          </p:nvSpPr>
          <p:spPr bwMode="auto">
            <a:xfrm flipV="1">
              <a:off x="1554" y="1073"/>
              <a:ext cx="1" cy="2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6" name="Line 32"/>
            <p:cNvSpPr>
              <a:spLocks noChangeShapeType="1"/>
            </p:cNvSpPr>
            <p:nvPr/>
          </p:nvSpPr>
          <p:spPr bwMode="auto">
            <a:xfrm>
              <a:off x="560" y="3231"/>
              <a:ext cx="2436" cy="9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7" name="Line 33"/>
            <p:cNvSpPr>
              <a:spLocks noChangeShapeType="1"/>
            </p:cNvSpPr>
            <p:nvPr/>
          </p:nvSpPr>
          <p:spPr bwMode="auto">
            <a:xfrm flipV="1">
              <a:off x="535" y="2785"/>
              <a:ext cx="1517" cy="5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8" name="Line 34"/>
            <p:cNvSpPr>
              <a:spLocks noChangeShapeType="1"/>
            </p:cNvSpPr>
            <p:nvPr/>
          </p:nvSpPr>
          <p:spPr bwMode="auto">
            <a:xfrm flipV="1">
              <a:off x="635" y="998"/>
              <a:ext cx="0" cy="23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99" name="Text Box 35"/>
            <p:cNvSpPr txBox="1">
              <a:spLocks noChangeArrowheads="1"/>
            </p:cNvSpPr>
            <p:nvPr/>
          </p:nvSpPr>
          <p:spPr bwMode="auto">
            <a:xfrm rot="1857826">
              <a:off x="2907" y="3920"/>
              <a:ext cx="17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x</a:t>
              </a:r>
            </a:p>
          </p:txBody>
        </p:sp>
        <p:sp>
          <p:nvSpPr>
            <p:cNvPr id="11300" name="Text Box 36"/>
            <p:cNvSpPr txBox="1">
              <a:spLocks noChangeArrowheads="1"/>
            </p:cNvSpPr>
            <p:nvPr/>
          </p:nvSpPr>
          <p:spPr bwMode="auto">
            <a:xfrm rot="20549949">
              <a:off x="1813" y="2553"/>
              <a:ext cx="18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y</a:t>
              </a:r>
            </a:p>
          </p:txBody>
        </p:sp>
        <p:sp>
          <p:nvSpPr>
            <p:cNvPr id="11301" name="Text Box 37"/>
            <p:cNvSpPr txBox="1">
              <a:spLocks noChangeArrowheads="1"/>
            </p:cNvSpPr>
            <p:nvPr/>
          </p:nvSpPr>
          <p:spPr bwMode="auto">
            <a:xfrm rot="16200000">
              <a:off x="274" y="1114"/>
              <a:ext cx="40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Time</a:t>
              </a:r>
            </a:p>
          </p:txBody>
        </p:sp>
        <p:sp>
          <p:nvSpPr>
            <p:cNvPr id="11302" name="Text Box 38"/>
            <p:cNvSpPr txBox="1">
              <a:spLocks noChangeArrowheads="1"/>
            </p:cNvSpPr>
            <p:nvPr/>
          </p:nvSpPr>
          <p:spPr bwMode="auto">
            <a:xfrm>
              <a:off x="1292" y="3146"/>
              <a:ext cx="2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a:t>
              </a:r>
            </a:p>
          </p:txBody>
        </p:sp>
        <p:sp>
          <p:nvSpPr>
            <p:cNvPr id="11303" name="Text Box 39"/>
            <p:cNvSpPr txBox="1">
              <a:spLocks noChangeArrowheads="1"/>
            </p:cNvSpPr>
            <p:nvPr/>
          </p:nvSpPr>
          <p:spPr bwMode="auto">
            <a:xfrm>
              <a:off x="2361" y="2997"/>
              <a:ext cx="24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a:t>
              </a:r>
            </a:p>
            <a:p>
              <a:endParaRPr lang="en-US" altLang="en-US"/>
            </a:p>
          </p:txBody>
        </p:sp>
        <p:sp>
          <p:nvSpPr>
            <p:cNvPr id="11304" name="Text Box 40"/>
            <p:cNvSpPr txBox="1">
              <a:spLocks noChangeArrowheads="1"/>
            </p:cNvSpPr>
            <p:nvPr/>
          </p:nvSpPr>
          <p:spPr bwMode="auto">
            <a:xfrm>
              <a:off x="3231" y="3195"/>
              <a:ext cx="17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a:t>
              </a:r>
            </a:p>
          </p:txBody>
        </p:sp>
        <p:sp>
          <p:nvSpPr>
            <p:cNvPr id="11305" name="Text Box 41"/>
            <p:cNvSpPr txBox="1">
              <a:spLocks noChangeArrowheads="1"/>
            </p:cNvSpPr>
            <p:nvPr/>
          </p:nvSpPr>
          <p:spPr bwMode="auto">
            <a:xfrm>
              <a:off x="2709" y="3543"/>
              <a:ext cx="18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a:t>
              </a:r>
            </a:p>
          </p:txBody>
        </p:sp>
        <p:grpSp>
          <p:nvGrpSpPr>
            <p:cNvPr id="11306" name="Group 42"/>
            <p:cNvGrpSpPr>
              <a:grpSpLocks/>
            </p:cNvGrpSpPr>
            <p:nvPr/>
          </p:nvGrpSpPr>
          <p:grpSpPr bwMode="auto">
            <a:xfrm>
              <a:off x="2382" y="2182"/>
              <a:ext cx="90" cy="885"/>
              <a:chOff x="3833" y="2205"/>
              <a:chExt cx="90" cy="885"/>
            </a:xfrm>
          </p:grpSpPr>
          <p:sp>
            <p:nvSpPr>
              <p:cNvPr id="11307" name="Line 43"/>
              <p:cNvSpPr>
                <a:spLocks noChangeShapeType="1"/>
              </p:cNvSpPr>
              <p:nvPr/>
            </p:nvSpPr>
            <p:spPr bwMode="auto">
              <a:xfrm flipV="1">
                <a:off x="3878" y="2205"/>
                <a:ext cx="0" cy="88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08" name="Line 44"/>
              <p:cNvSpPr>
                <a:spLocks noChangeShapeType="1"/>
              </p:cNvSpPr>
              <p:nvPr/>
            </p:nvSpPr>
            <p:spPr bwMode="auto">
              <a:xfrm flipH="1">
                <a:off x="3833" y="2205"/>
                <a:ext cx="9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09" name="Line 45"/>
              <p:cNvSpPr>
                <a:spLocks noChangeShapeType="1"/>
              </p:cNvSpPr>
              <p:nvPr/>
            </p:nvSpPr>
            <p:spPr bwMode="auto">
              <a:xfrm flipH="1">
                <a:off x="3833" y="3090"/>
                <a:ext cx="9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1310" name="Group 46"/>
            <p:cNvGrpSpPr>
              <a:grpSpLocks/>
            </p:cNvGrpSpPr>
            <p:nvPr/>
          </p:nvGrpSpPr>
          <p:grpSpPr bwMode="auto">
            <a:xfrm>
              <a:off x="3243" y="1820"/>
              <a:ext cx="113" cy="431"/>
              <a:chOff x="3833" y="2205"/>
              <a:chExt cx="90" cy="885"/>
            </a:xfrm>
          </p:grpSpPr>
          <p:sp>
            <p:nvSpPr>
              <p:cNvPr id="11311" name="Line 47"/>
              <p:cNvSpPr>
                <a:spLocks noChangeShapeType="1"/>
              </p:cNvSpPr>
              <p:nvPr/>
            </p:nvSpPr>
            <p:spPr bwMode="auto">
              <a:xfrm flipV="1">
                <a:off x="3878" y="2205"/>
                <a:ext cx="0" cy="88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12" name="Line 48"/>
              <p:cNvSpPr>
                <a:spLocks noChangeShapeType="1"/>
              </p:cNvSpPr>
              <p:nvPr/>
            </p:nvSpPr>
            <p:spPr bwMode="auto">
              <a:xfrm flipH="1">
                <a:off x="3833" y="2205"/>
                <a:ext cx="9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13" name="Line 49"/>
              <p:cNvSpPr>
                <a:spLocks noChangeShapeType="1"/>
              </p:cNvSpPr>
              <p:nvPr/>
            </p:nvSpPr>
            <p:spPr bwMode="auto">
              <a:xfrm flipH="1">
                <a:off x="3833" y="3090"/>
                <a:ext cx="9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1314" name="Group 50"/>
            <p:cNvGrpSpPr>
              <a:grpSpLocks/>
            </p:cNvGrpSpPr>
            <p:nvPr/>
          </p:nvGrpSpPr>
          <p:grpSpPr bwMode="auto">
            <a:xfrm>
              <a:off x="2744" y="1638"/>
              <a:ext cx="90" cy="998"/>
              <a:chOff x="3833" y="2205"/>
              <a:chExt cx="90" cy="885"/>
            </a:xfrm>
          </p:grpSpPr>
          <p:sp>
            <p:nvSpPr>
              <p:cNvPr id="11315" name="Line 51"/>
              <p:cNvSpPr>
                <a:spLocks noChangeShapeType="1"/>
              </p:cNvSpPr>
              <p:nvPr/>
            </p:nvSpPr>
            <p:spPr bwMode="auto">
              <a:xfrm flipV="1">
                <a:off x="3878" y="2205"/>
                <a:ext cx="0" cy="88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16" name="Line 52"/>
              <p:cNvSpPr>
                <a:spLocks noChangeShapeType="1"/>
              </p:cNvSpPr>
              <p:nvPr/>
            </p:nvSpPr>
            <p:spPr bwMode="auto">
              <a:xfrm flipH="1">
                <a:off x="3833" y="2205"/>
                <a:ext cx="9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17" name="Line 53"/>
              <p:cNvSpPr>
                <a:spLocks noChangeShapeType="1"/>
              </p:cNvSpPr>
              <p:nvPr/>
            </p:nvSpPr>
            <p:spPr bwMode="auto">
              <a:xfrm flipH="1">
                <a:off x="3833" y="3090"/>
                <a:ext cx="9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318" name="Rectangle 54"/>
            <p:cNvSpPr>
              <a:spLocks noChangeArrowheads="1"/>
            </p:cNvSpPr>
            <p:nvPr/>
          </p:nvSpPr>
          <p:spPr bwMode="auto">
            <a:xfrm>
              <a:off x="4173" y="640"/>
              <a:ext cx="138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effectLst>
                    <a:outerShdw blurRad="38100" dist="38100" dir="2700000" algn="tl">
                      <a:srgbClr val="000000"/>
                    </a:outerShdw>
                  </a:effectLst>
                </a:rPr>
                <a:t>Capability constraints</a:t>
              </a:r>
            </a:p>
          </p:txBody>
        </p:sp>
        <p:sp>
          <p:nvSpPr>
            <p:cNvPr id="11319" name="Text Box 55"/>
            <p:cNvSpPr txBox="1">
              <a:spLocks noChangeArrowheads="1"/>
            </p:cNvSpPr>
            <p:nvPr/>
          </p:nvSpPr>
          <p:spPr bwMode="auto">
            <a:xfrm>
              <a:off x="4195" y="2840"/>
              <a:ext cx="135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Authority constraints</a:t>
              </a:r>
            </a:p>
          </p:txBody>
        </p:sp>
        <p:sp>
          <p:nvSpPr>
            <p:cNvPr id="11320" name="Line 56"/>
            <p:cNvSpPr>
              <a:spLocks noChangeShapeType="1"/>
            </p:cNvSpPr>
            <p:nvPr/>
          </p:nvSpPr>
          <p:spPr bwMode="auto">
            <a:xfrm flipH="1" flipV="1">
              <a:off x="3311" y="2024"/>
              <a:ext cx="1451" cy="7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21" name="Line 57"/>
            <p:cNvSpPr>
              <a:spLocks noChangeShapeType="1"/>
            </p:cNvSpPr>
            <p:nvPr/>
          </p:nvSpPr>
          <p:spPr bwMode="auto">
            <a:xfrm flipH="1">
              <a:off x="4173" y="913"/>
              <a:ext cx="181" cy="4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extLst>
      <p:ext uri="{BB962C8B-B14F-4D97-AF65-F5344CB8AC3E}">
        <p14:creationId xmlns:p14="http://schemas.microsoft.com/office/powerpoint/2010/main" val="2424611589"/>
      </p:ext>
    </p:extLst>
  </p:cSld>
  <p:clrMapOvr>
    <a:masterClrMapping/>
  </p:clrMapOvr>
  <p:transition/>
  <p:timing>
    <p:tnLst>
      <p:par>
        <p:cTn id="1" dur="indefinite" restart="never" nodeType="tmRoot"/>
      </p:par>
    </p:tnLst>
    <p:bldLst>
      <p:bldP spid="11318" grpId="0"/>
      <p:bldP spid="113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751" y="112463"/>
            <a:ext cx="7130369" cy="764615"/>
          </a:xfrm>
        </p:spPr>
        <p:txBody>
          <a:bodyPr>
            <a:normAutofit fontScale="90000"/>
          </a:bodyPr>
          <a:lstStyle/>
          <a:p>
            <a:r>
              <a:rPr lang="cs-CZ" dirty="0" smtClean="0"/>
              <a:t>3</a:t>
            </a:r>
            <a:r>
              <a:rPr lang="cs-CZ" dirty="0"/>
              <a:t>. Přístupy založené na </a:t>
            </a:r>
            <a:r>
              <a:rPr lang="cs-CZ" dirty="0" smtClean="0"/>
              <a:t>agentních </a:t>
            </a:r>
            <a:r>
              <a:rPr lang="cs-CZ" dirty="0"/>
              <a:t>systémech </a:t>
            </a:r>
            <a:endParaRPr lang="de-DE" dirty="0"/>
          </a:p>
        </p:txBody>
      </p:sp>
      <p:sp>
        <p:nvSpPr>
          <p:cNvPr id="3" name="Content Placeholder 2"/>
          <p:cNvSpPr>
            <a:spLocks noGrp="1"/>
          </p:cNvSpPr>
          <p:nvPr>
            <p:ph idx="1"/>
          </p:nvPr>
        </p:nvSpPr>
        <p:spPr>
          <a:xfrm>
            <a:off x="412075" y="1131481"/>
            <a:ext cx="5281863" cy="4947904"/>
          </a:xfrm>
        </p:spPr>
        <p:txBody>
          <a:bodyPr>
            <a:noAutofit/>
          </a:bodyPr>
          <a:lstStyle/>
          <a:p>
            <a:pPr lvl="1"/>
            <a:r>
              <a:rPr lang="cs-CZ" sz="1800" dirty="0" smtClean="0"/>
              <a:t>Distribuované </a:t>
            </a:r>
            <a:r>
              <a:rPr lang="cs-CZ" sz="1800" dirty="0" err="1" smtClean="0"/>
              <a:t>kolaborativní</a:t>
            </a:r>
            <a:r>
              <a:rPr lang="cs-CZ" sz="1800" dirty="0" smtClean="0"/>
              <a:t> rozhodování</a:t>
            </a:r>
          </a:p>
          <a:p>
            <a:pPr lvl="1"/>
            <a:r>
              <a:rPr lang="cs-CZ" sz="1800" dirty="0" smtClean="0"/>
              <a:t>Celá řada jednoduchých autonomních agentů</a:t>
            </a:r>
          </a:p>
          <a:p>
            <a:pPr lvl="1"/>
            <a:r>
              <a:rPr lang="cs-CZ" sz="1800" dirty="0"/>
              <a:t>Jednoduchá pravidla </a:t>
            </a:r>
            <a:r>
              <a:rPr lang="cs-CZ" sz="1800" dirty="0" smtClean="0"/>
              <a:t>a jednoduché funkce na </a:t>
            </a:r>
            <a:r>
              <a:rPr lang="cs-CZ" sz="1800" dirty="0"/>
              <a:t>mikroúrovni</a:t>
            </a:r>
          </a:p>
          <a:p>
            <a:pPr lvl="1"/>
            <a:r>
              <a:rPr lang="cs-CZ" sz="1800" dirty="0" smtClean="0"/>
              <a:t>Síla je v interakcích mezi nimi</a:t>
            </a:r>
          </a:p>
          <a:p>
            <a:pPr lvl="2"/>
            <a:r>
              <a:rPr lang="cs-CZ" sz="1600" dirty="0" smtClean="0"/>
              <a:t>Společně tvoří cílovou funkci</a:t>
            </a:r>
          </a:p>
          <a:p>
            <a:pPr lvl="1"/>
            <a:r>
              <a:rPr lang="cs-CZ" sz="1800" dirty="0" smtClean="0"/>
              <a:t>Celá řada dílčích konceptů ovlivňuje rozhodování</a:t>
            </a:r>
          </a:p>
          <a:p>
            <a:pPr lvl="2"/>
            <a:r>
              <a:rPr lang="cs-CZ" sz="1600" dirty="0" smtClean="0"/>
              <a:t>Vnímání </a:t>
            </a:r>
          </a:p>
          <a:p>
            <a:pPr lvl="2"/>
            <a:r>
              <a:rPr lang="cs-CZ" sz="1600" dirty="0"/>
              <a:t>Důvěra </a:t>
            </a:r>
            <a:r>
              <a:rPr lang="cs-CZ" sz="1600" dirty="0" smtClean="0"/>
              <a:t>a reputace zdroje vstupů</a:t>
            </a:r>
            <a:endParaRPr lang="cs-CZ" sz="1600" dirty="0"/>
          </a:p>
          <a:p>
            <a:pPr lvl="2"/>
            <a:r>
              <a:rPr lang="cs-CZ" sz="1600" dirty="0" smtClean="0"/>
              <a:t>Vyjednávání mezi agenty</a:t>
            </a:r>
          </a:p>
          <a:p>
            <a:pPr lvl="2"/>
            <a:r>
              <a:rPr lang="cs-CZ" sz="1600" dirty="0" smtClean="0"/>
              <a:t>Spolupráce a tvorba koalic</a:t>
            </a:r>
          </a:p>
          <a:p>
            <a:pPr lvl="2"/>
            <a:r>
              <a:rPr lang="cs-CZ" sz="1600" dirty="0" smtClean="0"/>
              <a:t>Definice/chápání světa </a:t>
            </a:r>
          </a:p>
          <a:p>
            <a:pPr lvl="2"/>
            <a:r>
              <a:rPr lang="cs-CZ" sz="1600" dirty="0" smtClean="0"/>
              <a:t>Sociální interakce a ovlivnění ostatními agenty</a:t>
            </a:r>
          </a:p>
          <a:p>
            <a:pPr lvl="2"/>
            <a:r>
              <a:rPr lang="cs-CZ" sz="1600" dirty="0" err="1" smtClean="0"/>
              <a:t>Leadership</a:t>
            </a:r>
            <a:endParaRPr lang="cs-CZ" sz="1600" dirty="0" smtClean="0"/>
          </a:p>
          <a:p>
            <a:pPr lvl="2"/>
            <a:r>
              <a:rPr lang="cs-CZ" sz="1600" dirty="0" smtClean="0"/>
              <a:t>A další</a:t>
            </a:r>
            <a:endParaRPr lang="cs-CZ" sz="1600" dirty="0"/>
          </a:p>
          <a:p>
            <a:pPr lvl="2"/>
            <a:endParaRPr lang="cs-CZ" sz="1600" dirty="0" smtClean="0"/>
          </a:p>
          <a:p>
            <a:pPr lvl="1"/>
            <a:endParaRPr lang="cs-CZ" sz="1800" dirty="0"/>
          </a:p>
          <a:p>
            <a:pPr lvl="1"/>
            <a:endParaRPr lang="cs-CZ" sz="1800" dirty="0" smtClean="0"/>
          </a:p>
          <a:p>
            <a:pPr lvl="1"/>
            <a:endParaRPr lang="cs-CZ" sz="1800" dirty="0"/>
          </a:p>
          <a:p>
            <a:pPr lvl="1"/>
            <a:endParaRPr lang="cs-CZ" sz="1800" dirty="0" smtClean="0"/>
          </a:p>
          <a:p>
            <a:pPr marL="457200" lvl="1" indent="0">
              <a:buNone/>
            </a:pPr>
            <a:endParaRPr lang="cs-CZ" sz="1800" dirty="0"/>
          </a:p>
          <a:p>
            <a:pPr lvl="1"/>
            <a:endParaRPr lang="cs-CZ" sz="1800" dirty="0" smtClean="0"/>
          </a:p>
          <a:p>
            <a:pPr lvl="1"/>
            <a:endParaRPr lang="cs-CZ" sz="1800" dirty="0"/>
          </a:p>
          <a:p>
            <a:pPr lvl="1"/>
            <a:endParaRPr lang="cs-CZ" sz="1800" dirty="0" smtClean="0"/>
          </a:p>
          <a:p>
            <a:pPr lvl="2"/>
            <a:endParaRPr lang="de-DE" sz="1600" dirty="0"/>
          </a:p>
        </p:txBody>
      </p:sp>
      <p:pic>
        <p:nvPicPr>
          <p:cNvPr id="7191"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513" y="2422942"/>
            <a:ext cx="3233487" cy="286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Grp="1" noChangeAspect="1"/>
          </p:cNvGraphicFramePr>
          <p:nvPr>
            <p:extLst/>
          </p:nvPr>
        </p:nvGraphicFramePr>
        <p:xfrm>
          <a:off x="5910514" y="1292491"/>
          <a:ext cx="3170321" cy="5125254"/>
        </p:xfrm>
        <a:graphic>
          <a:graphicData uri="http://schemas.openxmlformats.org/presentationml/2006/ole">
            <mc:AlternateContent xmlns:mc="http://schemas.openxmlformats.org/markup-compatibility/2006">
              <mc:Choice xmlns:v="urn:schemas-microsoft-com:vml" Requires="v">
                <p:oleObj spid="_x0000_s4133" name="Visio" r:id="rId5" imgW="4534992" imgH="5266890" progId="Visio.Drawing.11">
                  <p:embed/>
                </p:oleObj>
              </mc:Choice>
              <mc:Fallback>
                <p:oleObj name="Visio" r:id="rId5" imgW="4534992" imgH="5266890" progId="Visio.Drawing.11">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0514" y="1292491"/>
                        <a:ext cx="3170321" cy="512525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859028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44"/>
            <a:ext cx="7130369" cy="979487"/>
          </a:xfrm>
        </p:spPr>
        <p:txBody>
          <a:bodyPr>
            <a:normAutofit fontScale="90000"/>
          </a:bodyPr>
          <a:lstStyle/>
          <a:p>
            <a:r>
              <a:rPr lang="cs-CZ" dirty="0" smtClean="0"/>
              <a:t>Klíčové závěry pro dopravní modelování v kontextu Smart </a:t>
            </a:r>
            <a:r>
              <a:rPr lang="cs-CZ" dirty="0" err="1" smtClean="0"/>
              <a:t>Cities</a:t>
            </a:r>
            <a:endParaRPr lang="de-DE"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009" y="2326012"/>
            <a:ext cx="2511592" cy="262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11694" y="3149654"/>
            <a:ext cx="5588056" cy="981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t>Cíl:</a:t>
            </a:r>
          </a:p>
          <a:p>
            <a:pPr algn="ctr"/>
            <a:r>
              <a:rPr lang="cs-CZ" b="1" dirty="0" smtClean="0"/>
              <a:t>Zlepšení </a:t>
            </a:r>
            <a:r>
              <a:rPr lang="cs-CZ" b="1" dirty="0"/>
              <a:t>kvality života obyvatel</a:t>
            </a:r>
            <a:endParaRPr lang="de-DE" b="1" dirty="0"/>
          </a:p>
        </p:txBody>
      </p:sp>
    </p:spTree>
    <p:extLst>
      <p:ext uri="{BB962C8B-B14F-4D97-AF65-F5344CB8AC3E}">
        <p14:creationId xmlns:p14="http://schemas.microsoft.com/office/powerpoint/2010/main" val="32770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19096E-6 2.96296E-6 L -0.01772 0.31852 " pathEditMode="relative" rAng="0" ptsTypes="AA">
                                      <p:cBhvr>
                                        <p:cTn id="6" dur="2000" fill="hold"/>
                                        <p:tgtEl>
                                          <p:spTgt spid="7"/>
                                        </p:tgtEl>
                                        <p:attrNameLst>
                                          <p:attrName>ppt_x</p:attrName>
                                          <p:attrName>ppt_y</p:attrName>
                                        </p:attrNameLst>
                                      </p:cBhvr>
                                      <p:rCtr x="-886" y="1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28263" y="5514382"/>
            <a:ext cx="4675559" cy="821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t>Cíl:</a:t>
            </a:r>
          </a:p>
          <a:p>
            <a:pPr algn="ctr"/>
            <a:r>
              <a:rPr lang="cs-CZ" b="1" dirty="0" smtClean="0"/>
              <a:t>Zlepšení </a:t>
            </a:r>
            <a:r>
              <a:rPr lang="cs-CZ" b="1" dirty="0"/>
              <a:t>kvality života obyvatel</a:t>
            </a:r>
            <a:endParaRPr lang="de-DE" b="1" dirty="0"/>
          </a:p>
        </p:txBody>
      </p:sp>
      <p:sp>
        <p:nvSpPr>
          <p:cNvPr id="24" name="Pentagon 23"/>
          <p:cNvSpPr/>
          <p:nvPr/>
        </p:nvSpPr>
        <p:spPr>
          <a:xfrm rot="5400000">
            <a:off x="1134416" y="864481"/>
            <a:ext cx="1235887" cy="22481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dirty="0"/>
              <a:t>Dopravu není možné vnímat samostatně</a:t>
            </a:r>
            <a:endParaRPr lang="de-DE" dirty="0"/>
          </a:p>
        </p:txBody>
      </p:sp>
      <p:sp>
        <p:nvSpPr>
          <p:cNvPr id="27" name="Chevron 26"/>
          <p:cNvSpPr/>
          <p:nvPr/>
        </p:nvSpPr>
        <p:spPr>
          <a:xfrm rot="5400000">
            <a:off x="805828" y="1934506"/>
            <a:ext cx="1893065" cy="2248192"/>
          </a:xfrm>
          <a:prstGeom prst="chevron">
            <a:avLst>
              <a:gd name="adj" fmla="val 3301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cs-CZ" dirty="0"/>
              <a:t>Doprava je odvozena z poptávky po aktivitách </a:t>
            </a:r>
            <a:endParaRPr lang="de-DE" dirty="0"/>
          </a:p>
        </p:txBody>
      </p:sp>
      <p:sp>
        <p:nvSpPr>
          <p:cNvPr id="28" name="Chevron 27"/>
          <p:cNvSpPr/>
          <p:nvPr/>
        </p:nvSpPr>
        <p:spPr>
          <a:xfrm rot="5400000">
            <a:off x="805827" y="3333117"/>
            <a:ext cx="1893067" cy="2248192"/>
          </a:xfrm>
          <a:prstGeom prst="chevron">
            <a:avLst>
              <a:gd name="adj" fmla="val 3301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cs-CZ" dirty="0"/>
              <a:t>Dostupnost aktivit a ne mobilita má být cílem</a:t>
            </a:r>
            <a:endParaRPr lang="de-DE" dirty="0"/>
          </a:p>
        </p:txBody>
      </p:sp>
      <p:pic>
        <p:nvPicPr>
          <p:cNvPr id="32" name="Obrázo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174" y="1872209"/>
            <a:ext cx="3282731" cy="353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651" y="1559526"/>
            <a:ext cx="3679349" cy="3954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5" name="Group 34"/>
          <p:cNvGrpSpPr/>
          <p:nvPr/>
        </p:nvGrpSpPr>
        <p:grpSpPr>
          <a:xfrm>
            <a:off x="5639799" y="1304544"/>
            <a:ext cx="3404936" cy="5236464"/>
            <a:chOff x="7652084" y="1304544"/>
            <a:chExt cx="4539914" cy="5236464"/>
          </a:xfrm>
        </p:grpSpPr>
        <p:pic>
          <p:nvPicPr>
            <p:cNvPr id="3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123" y="1304544"/>
              <a:ext cx="3797875" cy="523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ectangle 36"/>
            <p:cNvSpPr/>
            <p:nvPr/>
          </p:nvSpPr>
          <p:spPr>
            <a:xfrm>
              <a:off x="7652084" y="1304544"/>
              <a:ext cx="742039" cy="5236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Title 1"/>
          <p:cNvSpPr txBox="1">
            <a:spLocks/>
          </p:cNvSpPr>
          <p:nvPr/>
        </p:nvSpPr>
        <p:spPr>
          <a:xfrm>
            <a:off x="628650" y="152183"/>
            <a:ext cx="7130369" cy="762217"/>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cs-CZ" dirty="0" smtClean="0"/>
              <a:t>Klíčové závěry pro dopravní modelování v kontextu Smart </a:t>
            </a:r>
            <a:r>
              <a:rPr lang="cs-CZ" dirty="0" err="1" smtClean="0"/>
              <a:t>Cities</a:t>
            </a:r>
            <a:endParaRPr lang="de-DE" dirty="0"/>
          </a:p>
        </p:txBody>
      </p:sp>
    </p:spTree>
    <p:extLst>
      <p:ext uri="{BB962C8B-B14F-4D97-AF65-F5344CB8AC3E}">
        <p14:creationId xmlns:p14="http://schemas.microsoft.com/office/powerpoint/2010/main" val="2088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2000"/>
                                        <p:tgtEl>
                                          <p:spTgt spid="3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heel(1)">
                                      <p:cBhvr>
                                        <p:cTn id="10" dur="2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ircle(in)">
                                      <p:cBhvr>
                                        <p:cTn id="15" dur="2000"/>
                                        <p:tgtEl>
                                          <p:spTgt spid="28"/>
                                        </p:tgtEl>
                                      </p:cBhvr>
                                    </p:animEffect>
                                  </p:childTnLst>
                                </p:cTn>
                              </p:par>
                              <p:par>
                                <p:cTn id="16" presetID="6" presetClass="entr" presetSubtype="16"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circle(in)">
                                      <p:cBhvr>
                                        <p:cTn id="18"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28263" y="5514382"/>
            <a:ext cx="4675559" cy="821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t>Cíl:</a:t>
            </a:r>
          </a:p>
          <a:p>
            <a:pPr algn="ctr"/>
            <a:r>
              <a:rPr lang="cs-CZ" b="1" dirty="0" smtClean="0"/>
              <a:t>Zlepšení </a:t>
            </a:r>
            <a:r>
              <a:rPr lang="cs-CZ" b="1" dirty="0"/>
              <a:t>kvality života obyvatel</a:t>
            </a:r>
            <a:endParaRPr lang="de-DE" b="1" dirty="0"/>
          </a:p>
        </p:txBody>
      </p:sp>
      <p:sp>
        <p:nvSpPr>
          <p:cNvPr id="24" name="Pentagon 23"/>
          <p:cNvSpPr/>
          <p:nvPr/>
        </p:nvSpPr>
        <p:spPr>
          <a:xfrm rot="5400000">
            <a:off x="1134416" y="864481"/>
            <a:ext cx="1235887" cy="22481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dirty="0"/>
              <a:t>Dopravu není možné vnímat samostatně</a:t>
            </a:r>
            <a:endParaRPr lang="de-DE" dirty="0"/>
          </a:p>
        </p:txBody>
      </p:sp>
      <p:sp>
        <p:nvSpPr>
          <p:cNvPr id="27" name="Chevron 26"/>
          <p:cNvSpPr/>
          <p:nvPr/>
        </p:nvSpPr>
        <p:spPr>
          <a:xfrm rot="5400000">
            <a:off x="805828" y="1934506"/>
            <a:ext cx="1893065" cy="2248192"/>
          </a:xfrm>
          <a:prstGeom prst="chevron">
            <a:avLst>
              <a:gd name="adj" fmla="val 3301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cs-CZ" dirty="0"/>
              <a:t>Doprava je odvozena z poptávky po aktivitách </a:t>
            </a:r>
            <a:endParaRPr lang="de-DE" dirty="0"/>
          </a:p>
        </p:txBody>
      </p:sp>
      <p:sp>
        <p:nvSpPr>
          <p:cNvPr id="28" name="Chevron 27"/>
          <p:cNvSpPr/>
          <p:nvPr/>
        </p:nvSpPr>
        <p:spPr>
          <a:xfrm rot="5400000">
            <a:off x="805827" y="3333117"/>
            <a:ext cx="1893067" cy="2248192"/>
          </a:xfrm>
          <a:prstGeom prst="chevron">
            <a:avLst>
              <a:gd name="adj" fmla="val 3301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cs-CZ" dirty="0"/>
              <a:t>Dostupnost aktivit a ne mobilita má být cílem</a:t>
            </a:r>
            <a:endParaRPr lang="de-DE" dirty="0"/>
          </a:p>
        </p:txBody>
      </p:sp>
      <p:sp>
        <p:nvSpPr>
          <p:cNvPr id="29" name="Pentagon 28"/>
          <p:cNvSpPr/>
          <p:nvPr/>
        </p:nvSpPr>
        <p:spPr>
          <a:xfrm rot="5400000">
            <a:off x="3561782" y="851454"/>
            <a:ext cx="1235888" cy="22481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s-CZ" dirty="0" smtClean="0"/>
              <a:t>Musíme pochopit jak se lidé chovají a rozhodují</a:t>
            </a:r>
            <a:endParaRPr lang="cs-CZ" dirty="0"/>
          </a:p>
        </p:txBody>
      </p:sp>
      <p:sp>
        <p:nvSpPr>
          <p:cNvPr id="30" name="Chevron 29"/>
          <p:cNvSpPr/>
          <p:nvPr/>
        </p:nvSpPr>
        <p:spPr>
          <a:xfrm rot="5400000">
            <a:off x="3233194" y="1924926"/>
            <a:ext cx="1893065" cy="2248192"/>
          </a:xfrm>
          <a:prstGeom prst="chevron">
            <a:avLst>
              <a:gd name="adj" fmla="val 3301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cs-CZ" dirty="0"/>
              <a:t>Rozhodování je individuální a ne vždy racionální</a:t>
            </a:r>
          </a:p>
        </p:txBody>
      </p:sp>
      <p:sp>
        <p:nvSpPr>
          <p:cNvPr id="31" name="Chevron 30"/>
          <p:cNvSpPr/>
          <p:nvPr/>
        </p:nvSpPr>
        <p:spPr>
          <a:xfrm rot="5400000">
            <a:off x="3233194" y="3320091"/>
            <a:ext cx="1893065" cy="2248192"/>
          </a:xfrm>
          <a:prstGeom prst="chevron">
            <a:avLst>
              <a:gd name="adj" fmla="val 3301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cs-CZ" dirty="0"/>
              <a:t>Technologie je jen nástroj</a:t>
            </a:r>
            <a:endParaRPr lang="de-DE"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442" y="2311818"/>
            <a:ext cx="2607469"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658" y="1683051"/>
            <a:ext cx="2880253" cy="424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5450307" y="1370632"/>
            <a:ext cx="3693694" cy="4765473"/>
            <a:chOff x="7267075" y="1370632"/>
            <a:chExt cx="4924925" cy="4765473"/>
          </a:xfrm>
        </p:grpSpPr>
        <p:pic>
          <p:nvPicPr>
            <p:cNvPr id="1024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7309"/>
            <a:stretch/>
          </p:blipFill>
          <p:spPr bwMode="auto">
            <a:xfrm>
              <a:off x="7327232" y="1370632"/>
              <a:ext cx="4864768" cy="476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267075" y="1406728"/>
              <a:ext cx="1335505" cy="312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6" name="Title 1"/>
          <p:cNvSpPr txBox="1">
            <a:spLocks/>
          </p:cNvSpPr>
          <p:nvPr/>
        </p:nvSpPr>
        <p:spPr>
          <a:xfrm>
            <a:off x="628650" y="152183"/>
            <a:ext cx="7130369" cy="762217"/>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cs-CZ" dirty="0" smtClean="0"/>
              <a:t>Klíčové závěry pro dopravní modelování v kontextu Smart </a:t>
            </a:r>
            <a:r>
              <a:rPr lang="cs-CZ" dirty="0" err="1" smtClean="0"/>
              <a:t>Cities</a:t>
            </a:r>
            <a:endParaRPr lang="de-DE" dirty="0"/>
          </a:p>
        </p:txBody>
      </p:sp>
    </p:spTree>
    <p:extLst>
      <p:ext uri="{BB962C8B-B14F-4D97-AF65-F5344CB8AC3E}">
        <p14:creationId xmlns:p14="http://schemas.microsoft.com/office/powerpoint/2010/main" val="408248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nodeType="with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p:cTn id="12" dur="500" fill="hold"/>
                                        <p:tgtEl>
                                          <p:spTgt spid="10243"/>
                                        </p:tgtEl>
                                        <p:attrNameLst>
                                          <p:attrName>ppt_w</p:attrName>
                                        </p:attrNameLst>
                                      </p:cBhvr>
                                      <p:tavLst>
                                        <p:tav tm="0">
                                          <p:val>
                                            <p:fltVal val="0"/>
                                          </p:val>
                                        </p:tav>
                                        <p:tav tm="100000">
                                          <p:val>
                                            <p:strVal val="#ppt_w"/>
                                          </p:val>
                                        </p:tav>
                                      </p:tavLst>
                                    </p:anim>
                                    <p:anim calcmode="lin" valueType="num">
                                      <p:cBhvr>
                                        <p:cTn id="13" dur="500" fill="hold"/>
                                        <p:tgtEl>
                                          <p:spTgt spid="10243"/>
                                        </p:tgtEl>
                                        <p:attrNameLst>
                                          <p:attrName>ppt_h</p:attrName>
                                        </p:attrNameLst>
                                      </p:cBhvr>
                                      <p:tavLst>
                                        <p:tav tm="0">
                                          <p:val>
                                            <p:fltVal val="0"/>
                                          </p:val>
                                        </p:tav>
                                        <p:tav tm="100000">
                                          <p:val>
                                            <p:strVal val="#ppt_h"/>
                                          </p:val>
                                        </p:tav>
                                      </p:tavLst>
                                    </p:anim>
                                    <p:animEffect transition="in" filter="fade">
                                      <p:cBhvr>
                                        <p:cTn id="14" dur="500"/>
                                        <p:tgtEl>
                                          <p:spTgt spid="1024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Základní principy chytrých měst</a:t>
            </a:r>
            <a:endParaRPr lang="en-US" sz="2800" b="1" dirty="0"/>
          </a:p>
        </p:txBody>
      </p:sp>
      <p:sp>
        <p:nvSpPr>
          <p:cNvPr id="3" name="Zástupný symbol pro obsah 2"/>
          <p:cNvSpPr>
            <a:spLocks noGrp="1"/>
          </p:cNvSpPr>
          <p:nvPr>
            <p:ph idx="1"/>
          </p:nvPr>
        </p:nvSpPr>
        <p:spPr>
          <a:xfrm>
            <a:off x="628650" y="1744579"/>
            <a:ext cx="4397542" cy="4701722"/>
          </a:xfrm>
        </p:spPr>
        <p:txBody>
          <a:bodyPr>
            <a:normAutofit fontScale="92500" lnSpcReduction="20000"/>
          </a:bodyPr>
          <a:lstStyle/>
          <a:p>
            <a:r>
              <a:rPr lang="en-US" dirty="0" smtClean="0"/>
              <a:t>SC by </a:t>
            </a:r>
            <a:r>
              <a:rPr lang="cs-CZ" dirty="0" smtClean="0"/>
              <a:t>se měla zaměřit na </a:t>
            </a:r>
            <a:r>
              <a:rPr lang="cs-CZ" b="1" dirty="0" smtClean="0"/>
              <a:t>města příjemná pro život </a:t>
            </a:r>
            <a:r>
              <a:rPr lang="cs-CZ" dirty="0" smtClean="0"/>
              <a:t>a nejen </a:t>
            </a:r>
            <a:r>
              <a:rPr lang="en-US" b="1" dirty="0" smtClean="0"/>
              <a:t>high-tech!</a:t>
            </a:r>
            <a:endParaRPr lang="cs-CZ" dirty="0"/>
          </a:p>
          <a:p>
            <a:r>
              <a:rPr lang="en-US" dirty="0" smtClean="0"/>
              <a:t>SC </a:t>
            </a:r>
            <a:r>
              <a:rPr lang="cs-CZ" dirty="0" smtClean="0"/>
              <a:t>jsou založena na </a:t>
            </a:r>
            <a:r>
              <a:rPr lang="cs-CZ" b="1" dirty="0" smtClean="0"/>
              <a:t>využívání</a:t>
            </a:r>
            <a:r>
              <a:rPr lang="cs-CZ" dirty="0" smtClean="0"/>
              <a:t> (omezených) </a:t>
            </a:r>
            <a:r>
              <a:rPr lang="cs-CZ" b="1" dirty="0" smtClean="0"/>
              <a:t>zdrojů</a:t>
            </a:r>
            <a:r>
              <a:rPr lang="cs-CZ" dirty="0" smtClean="0"/>
              <a:t>, zejména jejich </a:t>
            </a:r>
            <a:r>
              <a:rPr lang="cs-CZ" b="1" dirty="0" smtClean="0"/>
              <a:t>sdílením</a:t>
            </a:r>
          </a:p>
          <a:p>
            <a:r>
              <a:rPr lang="en-US" dirty="0" err="1" smtClean="0"/>
              <a:t>Jednotliv</a:t>
            </a:r>
            <a:r>
              <a:rPr lang="cs-CZ" dirty="0" smtClean="0"/>
              <a:t>é</a:t>
            </a:r>
            <a:r>
              <a:rPr lang="en-US" dirty="0" smtClean="0"/>
              <a:t> </a:t>
            </a:r>
            <a:r>
              <a:rPr lang="en-US" dirty="0" err="1" smtClean="0"/>
              <a:t>oblasti</a:t>
            </a:r>
            <a:r>
              <a:rPr lang="cs-CZ" dirty="0" smtClean="0"/>
              <a:t> SC není možné vnímat odděleně</a:t>
            </a:r>
            <a:endParaRPr lang="en-US" dirty="0" smtClean="0"/>
          </a:p>
          <a:p>
            <a:r>
              <a:rPr lang="cs-CZ" b="1" dirty="0" smtClean="0"/>
              <a:t>Spolupráce a interdisciplinarita</a:t>
            </a:r>
          </a:p>
          <a:p>
            <a:endParaRPr lang="cs-CZ" dirty="0" smtClean="0"/>
          </a:p>
          <a:p>
            <a:r>
              <a:rPr lang="cs-CZ" dirty="0" smtClean="0"/>
              <a:t>Cílem je zvýšení individuální kvality života a zajištění udržitelnosti</a:t>
            </a:r>
          </a:p>
        </p:txBody>
      </p:sp>
      <p:pic>
        <p:nvPicPr>
          <p:cNvPr id="10" name="Picture 9" descr="smart_c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688" y="1427777"/>
            <a:ext cx="4119311"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
          <p:cNvSpPr>
            <a:spLocks noChangeArrowheads="1"/>
          </p:cNvSpPr>
          <p:nvPr/>
        </p:nvSpPr>
        <p:spPr bwMode="auto">
          <a:xfrm>
            <a:off x="5024688" y="6187061"/>
            <a:ext cx="4069682" cy="523220"/>
          </a:xfrm>
          <a:prstGeom prst="rect">
            <a:avLst/>
          </a:prstGeom>
          <a:solidFill>
            <a:schemeClr val="bg1"/>
          </a:solidFill>
          <a:ln>
            <a:noFill/>
          </a:ln>
          <a:extLst/>
        </p:spPr>
        <p:txBody>
          <a:bodyPr wrap="square">
            <a:spAutoFit/>
          </a:bodyP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0"/>
              </a:spcBef>
              <a:buFontTx/>
              <a:buNone/>
            </a:pPr>
            <a:r>
              <a:rPr lang="sk-SK" altLang="cs-CZ" sz="1400" dirty="0">
                <a:hlinkClick r:id="rId4"/>
              </a:rPr>
              <a:t>http://www.ibm.com/smarterplanet/us/en/smarter_cities/overview</a:t>
            </a:r>
            <a:r>
              <a:rPr lang="sk-SK" altLang="cs-CZ" sz="1400" dirty="0" smtClean="0">
                <a:hlinkClick r:id="rId4"/>
              </a:rPr>
              <a:t>/</a:t>
            </a:r>
            <a:endParaRPr lang="sk-SK" altLang="cs-CZ" sz="1400" dirty="0"/>
          </a:p>
        </p:txBody>
      </p:sp>
    </p:spTree>
    <p:extLst>
      <p:ext uri="{BB962C8B-B14F-4D97-AF65-F5344CB8AC3E}">
        <p14:creationId xmlns:p14="http://schemas.microsoft.com/office/powerpoint/2010/main" val="2351391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157" y="2671859"/>
            <a:ext cx="6858000" cy="2387600"/>
          </a:xfrm>
        </p:spPr>
        <p:txBody>
          <a:bodyPr/>
          <a:lstStyle/>
          <a:p>
            <a:r>
              <a:rPr lang="cs-CZ" dirty="0" smtClean="0"/>
              <a:t>Děkuji Vám za pozornost</a:t>
            </a:r>
            <a:endParaRPr lang="de-DE" dirty="0"/>
          </a:p>
        </p:txBody>
      </p:sp>
      <p:sp>
        <p:nvSpPr>
          <p:cNvPr id="5" name="Subtitle 4"/>
          <p:cNvSpPr>
            <a:spLocks noGrp="1"/>
          </p:cNvSpPr>
          <p:nvPr>
            <p:ph type="subTitle" idx="1"/>
          </p:nvPr>
        </p:nvSpPr>
        <p:spPr>
          <a:xfrm>
            <a:off x="1178354" y="5381413"/>
            <a:ext cx="6858000" cy="1046747"/>
          </a:xfrm>
        </p:spPr>
        <p:txBody>
          <a:bodyPr/>
          <a:lstStyle/>
          <a:p>
            <a:r>
              <a:rPr lang="cs-CZ" dirty="0" smtClean="0"/>
              <a:t>Ondřej Přibyl</a:t>
            </a:r>
          </a:p>
          <a:p>
            <a:r>
              <a:rPr lang="en-US" dirty="0" smtClean="0">
                <a:hlinkClick r:id="rId3"/>
              </a:rPr>
              <a:t>p</a:t>
            </a:r>
            <a:r>
              <a:rPr lang="cs-CZ" dirty="0" err="1" smtClean="0">
                <a:hlinkClick r:id="rId3"/>
              </a:rPr>
              <a:t>ribylo</a:t>
            </a:r>
            <a:r>
              <a:rPr lang="en-US" dirty="0" smtClean="0">
                <a:hlinkClick r:id="rId3"/>
              </a:rPr>
              <a:t>@fd.cvut.cz</a:t>
            </a:r>
            <a:endParaRPr lang="en-US" dirty="0" smtClean="0"/>
          </a:p>
          <a:p>
            <a:endParaRPr lang="de-DE" dirty="0"/>
          </a:p>
        </p:txBody>
      </p:sp>
      <p:pic>
        <p:nvPicPr>
          <p:cNvPr id="6" name="Picture 5" descr="Ob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2013439" y="1197814"/>
            <a:ext cx="4994031" cy="29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87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Základní principy chytrých měst</a:t>
            </a:r>
            <a:endParaRPr lang="en-US" sz="2800" b="1" dirty="0"/>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3801" y="1888958"/>
            <a:ext cx="5592061" cy="446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67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Jak měřit chytrost měst? </a:t>
            </a:r>
            <a:endParaRPr lang="de-DE" dirty="0"/>
          </a:p>
        </p:txBody>
      </p:sp>
      <p:sp>
        <p:nvSpPr>
          <p:cNvPr id="3" name="Content Placeholder 2"/>
          <p:cNvSpPr>
            <a:spLocks noGrp="1"/>
          </p:cNvSpPr>
          <p:nvPr>
            <p:ph idx="1"/>
          </p:nvPr>
        </p:nvSpPr>
        <p:spPr>
          <a:xfrm>
            <a:off x="628651" y="1344612"/>
            <a:ext cx="4271210" cy="4244628"/>
          </a:xfrm>
        </p:spPr>
        <p:txBody>
          <a:bodyPr>
            <a:normAutofit fontScale="85000" lnSpcReduction="10000"/>
          </a:bodyPr>
          <a:lstStyle/>
          <a:p>
            <a:endParaRPr lang="de-DE" dirty="0" smtClean="0"/>
          </a:p>
          <a:p>
            <a:r>
              <a:rPr lang="cs-CZ" sz="2200" dirty="0" smtClean="0"/>
              <a:t>(Téměř) k</a:t>
            </a:r>
            <a:r>
              <a:rPr lang="en-US" sz="2200" dirty="0" smtClean="0"/>
              <a:t>a</a:t>
            </a:r>
            <a:r>
              <a:rPr lang="cs-CZ" sz="2200" dirty="0" err="1" smtClean="0"/>
              <a:t>ždá</a:t>
            </a:r>
            <a:r>
              <a:rPr lang="cs-CZ" sz="2200" dirty="0" smtClean="0"/>
              <a:t> organizace má vlastní ukazatele</a:t>
            </a:r>
            <a:r>
              <a:rPr lang="en-US" sz="2200" dirty="0" smtClean="0"/>
              <a:t>:</a:t>
            </a:r>
          </a:p>
          <a:p>
            <a:pPr lvl="1"/>
            <a:r>
              <a:rPr lang="en-US" sz="2000" dirty="0" smtClean="0"/>
              <a:t>ISO – ISO 37120 and ISO 37150</a:t>
            </a:r>
          </a:p>
          <a:p>
            <a:pPr lvl="1"/>
            <a:r>
              <a:rPr lang="de-DE" sz="2000" dirty="0" smtClean="0"/>
              <a:t>EU - </a:t>
            </a:r>
            <a:r>
              <a:rPr lang="en-US" sz="2000" dirty="0"/>
              <a:t>Mapping Smart Cities in </a:t>
            </a:r>
            <a:r>
              <a:rPr lang="en-US" sz="2000" dirty="0" smtClean="0"/>
              <a:t>the EU</a:t>
            </a:r>
          </a:p>
          <a:p>
            <a:pPr lvl="1"/>
            <a:r>
              <a:rPr lang="en-US" sz="2000" dirty="0" smtClean="0"/>
              <a:t>UN – UN Habitat Program</a:t>
            </a:r>
            <a:endParaRPr lang="de-DE" sz="2000" dirty="0" smtClean="0"/>
          </a:p>
          <a:p>
            <a:pPr lvl="1"/>
            <a:r>
              <a:rPr lang="en-US" sz="2000" dirty="0" smtClean="0"/>
              <a:t>ITU – Overview </a:t>
            </a:r>
            <a:r>
              <a:rPr lang="en-US" sz="2000" dirty="0"/>
              <a:t>of key performance indicators in smart sustainable cities</a:t>
            </a:r>
            <a:endParaRPr lang="de-DE" sz="2000" dirty="0" smtClean="0"/>
          </a:p>
          <a:p>
            <a:pPr lvl="1"/>
            <a:r>
              <a:rPr lang="de-DE" sz="2000" dirty="0" smtClean="0"/>
              <a:t>Fraunhofer – Morgenstadt Project</a:t>
            </a:r>
          </a:p>
          <a:p>
            <a:pPr lvl="1"/>
            <a:r>
              <a:rPr lang="de-DE" sz="2000" dirty="0" smtClean="0"/>
              <a:t>GSMA – </a:t>
            </a:r>
            <a:r>
              <a:rPr lang="en-US" sz="2000" dirty="0"/>
              <a:t>Guide to Smart </a:t>
            </a:r>
            <a:r>
              <a:rPr lang="en-US" sz="2000" dirty="0" smtClean="0"/>
              <a:t>Cities:</a:t>
            </a:r>
            <a:br>
              <a:rPr lang="en-US" sz="2000" dirty="0" smtClean="0"/>
            </a:br>
            <a:r>
              <a:rPr lang="en-US" sz="2000" dirty="0" smtClean="0"/>
              <a:t>The </a:t>
            </a:r>
            <a:r>
              <a:rPr lang="en-US" sz="2000" dirty="0"/>
              <a:t>Opportunity for Mobile </a:t>
            </a:r>
            <a:r>
              <a:rPr lang="en-US" sz="2000" dirty="0" smtClean="0"/>
              <a:t>Operators</a:t>
            </a:r>
            <a:endParaRPr lang="de-DE" sz="2000" dirty="0" smtClean="0"/>
          </a:p>
        </p:txBody>
      </p:sp>
      <p:sp>
        <p:nvSpPr>
          <p:cNvPr id="6" name="Oválný popisek 5"/>
          <p:cNvSpPr/>
          <p:nvPr/>
        </p:nvSpPr>
        <p:spPr>
          <a:xfrm>
            <a:off x="4899861" y="1515978"/>
            <a:ext cx="4064627" cy="3867056"/>
          </a:xfrm>
          <a:prstGeom prst="wedgeEllipseCallou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7" name="TextovéPole 6"/>
          <p:cNvSpPr txBox="1"/>
          <p:nvPr/>
        </p:nvSpPr>
        <p:spPr>
          <a:xfrm>
            <a:off x="5960147" y="1800271"/>
            <a:ext cx="1173079" cy="369332"/>
          </a:xfrm>
          <a:prstGeom prst="rect">
            <a:avLst/>
          </a:prstGeom>
          <a:noFill/>
        </p:spPr>
        <p:txBody>
          <a:bodyPr wrap="square" rtlCol="0">
            <a:spAutoFit/>
          </a:bodyPr>
          <a:lstStyle/>
          <a:p>
            <a:r>
              <a:rPr lang="en-US" dirty="0" smtClean="0">
                <a:solidFill>
                  <a:schemeClr val="accent1"/>
                </a:solidFill>
              </a:rPr>
              <a:t>education</a:t>
            </a:r>
            <a:endParaRPr lang="cs-CZ" dirty="0">
              <a:solidFill>
                <a:schemeClr val="accent1"/>
              </a:solidFill>
            </a:endParaRPr>
          </a:p>
        </p:txBody>
      </p:sp>
      <p:sp>
        <p:nvSpPr>
          <p:cNvPr id="8" name="TextovéPole 7"/>
          <p:cNvSpPr txBox="1"/>
          <p:nvPr/>
        </p:nvSpPr>
        <p:spPr>
          <a:xfrm>
            <a:off x="5289391" y="2356773"/>
            <a:ext cx="1173079" cy="369332"/>
          </a:xfrm>
          <a:prstGeom prst="rect">
            <a:avLst/>
          </a:prstGeom>
          <a:noFill/>
        </p:spPr>
        <p:txBody>
          <a:bodyPr wrap="square" rtlCol="0">
            <a:spAutoFit/>
          </a:bodyPr>
          <a:lstStyle/>
          <a:p>
            <a:r>
              <a:rPr lang="en-US" dirty="0" smtClean="0">
                <a:solidFill>
                  <a:schemeClr val="accent1"/>
                </a:solidFill>
              </a:rPr>
              <a:t>health</a:t>
            </a:r>
            <a:endParaRPr lang="cs-CZ" dirty="0">
              <a:solidFill>
                <a:schemeClr val="accent1"/>
              </a:solidFill>
            </a:endParaRPr>
          </a:p>
        </p:txBody>
      </p:sp>
      <p:sp>
        <p:nvSpPr>
          <p:cNvPr id="9" name="TextovéPole 8"/>
          <p:cNvSpPr txBox="1"/>
          <p:nvPr/>
        </p:nvSpPr>
        <p:spPr>
          <a:xfrm>
            <a:off x="5048755" y="2870120"/>
            <a:ext cx="1525004" cy="369332"/>
          </a:xfrm>
          <a:prstGeom prst="rect">
            <a:avLst/>
          </a:prstGeom>
          <a:noFill/>
        </p:spPr>
        <p:txBody>
          <a:bodyPr wrap="square" rtlCol="0">
            <a:spAutoFit/>
          </a:bodyPr>
          <a:lstStyle/>
          <a:p>
            <a:r>
              <a:rPr lang="en-US" dirty="0" smtClean="0">
                <a:solidFill>
                  <a:schemeClr val="accent1"/>
                </a:solidFill>
              </a:rPr>
              <a:t>transportation</a:t>
            </a:r>
            <a:endParaRPr lang="cs-CZ" dirty="0">
              <a:solidFill>
                <a:schemeClr val="accent1"/>
              </a:solidFill>
            </a:endParaRPr>
          </a:p>
        </p:txBody>
      </p:sp>
      <p:sp>
        <p:nvSpPr>
          <p:cNvPr id="10" name="TextovéPole 9"/>
          <p:cNvSpPr txBox="1"/>
          <p:nvPr/>
        </p:nvSpPr>
        <p:spPr>
          <a:xfrm>
            <a:off x="7089612" y="4370828"/>
            <a:ext cx="695377" cy="369332"/>
          </a:xfrm>
          <a:prstGeom prst="rect">
            <a:avLst/>
          </a:prstGeom>
          <a:noFill/>
        </p:spPr>
        <p:txBody>
          <a:bodyPr wrap="square" rtlCol="0">
            <a:spAutoFit/>
          </a:bodyPr>
          <a:lstStyle/>
          <a:p>
            <a:r>
              <a:rPr lang="en-US" dirty="0" smtClean="0">
                <a:solidFill>
                  <a:schemeClr val="accent1"/>
                </a:solidFill>
              </a:rPr>
              <a:t>ICT</a:t>
            </a:r>
            <a:endParaRPr lang="cs-CZ" dirty="0">
              <a:solidFill>
                <a:schemeClr val="accent1"/>
              </a:solidFill>
            </a:endParaRPr>
          </a:p>
        </p:txBody>
      </p:sp>
      <p:sp>
        <p:nvSpPr>
          <p:cNvPr id="11" name="TextovéPole 10"/>
          <p:cNvSpPr txBox="1"/>
          <p:nvPr/>
        </p:nvSpPr>
        <p:spPr>
          <a:xfrm>
            <a:off x="5102894" y="3359310"/>
            <a:ext cx="1885949" cy="369332"/>
          </a:xfrm>
          <a:prstGeom prst="rect">
            <a:avLst/>
          </a:prstGeom>
          <a:noFill/>
        </p:spPr>
        <p:txBody>
          <a:bodyPr wrap="square" rtlCol="0">
            <a:spAutoFit/>
          </a:bodyPr>
          <a:lstStyle/>
          <a:p>
            <a:r>
              <a:rPr lang="en-US" dirty="0" smtClean="0">
                <a:solidFill>
                  <a:schemeClr val="accent1"/>
                </a:solidFill>
              </a:rPr>
              <a:t>smart governance</a:t>
            </a:r>
            <a:endParaRPr lang="cs-CZ" dirty="0">
              <a:solidFill>
                <a:schemeClr val="accent1"/>
              </a:solidFill>
            </a:endParaRPr>
          </a:p>
        </p:txBody>
      </p:sp>
      <p:sp>
        <p:nvSpPr>
          <p:cNvPr id="12" name="TextovéPole 11"/>
          <p:cNvSpPr txBox="1"/>
          <p:nvPr/>
        </p:nvSpPr>
        <p:spPr>
          <a:xfrm>
            <a:off x="5149516" y="5970443"/>
            <a:ext cx="3094893" cy="461665"/>
          </a:xfrm>
          <a:prstGeom prst="rect">
            <a:avLst/>
          </a:prstGeom>
          <a:noFill/>
        </p:spPr>
        <p:txBody>
          <a:bodyPr wrap="square" rtlCol="0">
            <a:spAutoFit/>
          </a:bodyPr>
          <a:lstStyle>
            <a:defPPr>
              <a:defRPr lang="cs-CZ"/>
            </a:defPPr>
            <a:lvl1pPr>
              <a:defRPr sz="2400">
                <a:solidFill>
                  <a:schemeClr val="accent1"/>
                </a:solidFill>
              </a:defRPr>
            </a:lvl1pPr>
          </a:lstStyle>
          <a:p>
            <a:r>
              <a:rPr lang="en-US" b="1" dirty="0"/>
              <a:t>KPIs </a:t>
            </a:r>
            <a:r>
              <a:rPr lang="cs-CZ" b="1" dirty="0" err="1" smtClean="0"/>
              <a:t>chytých</a:t>
            </a:r>
            <a:r>
              <a:rPr lang="cs-CZ" b="1" dirty="0" smtClean="0"/>
              <a:t> měst</a:t>
            </a:r>
            <a:r>
              <a:rPr lang="en-US" b="1" dirty="0" smtClean="0"/>
              <a:t>?</a:t>
            </a:r>
            <a:endParaRPr lang="cs-CZ" b="1" dirty="0"/>
          </a:p>
        </p:txBody>
      </p:sp>
      <p:sp>
        <p:nvSpPr>
          <p:cNvPr id="13" name="TextovéPole 12"/>
          <p:cNvSpPr txBox="1"/>
          <p:nvPr/>
        </p:nvSpPr>
        <p:spPr>
          <a:xfrm>
            <a:off x="6462469" y="2223885"/>
            <a:ext cx="1549065" cy="646331"/>
          </a:xfrm>
          <a:prstGeom prst="rect">
            <a:avLst/>
          </a:prstGeom>
          <a:noFill/>
        </p:spPr>
        <p:txBody>
          <a:bodyPr wrap="square" rtlCol="0">
            <a:spAutoFit/>
          </a:bodyPr>
          <a:lstStyle/>
          <a:p>
            <a:r>
              <a:rPr lang="en-US" dirty="0" smtClean="0">
                <a:solidFill>
                  <a:schemeClr val="accent1"/>
                </a:solidFill>
              </a:rPr>
              <a:t>environmental sustainability</a:t>
            </a:r>
            <a:endParaRPr lang="cs-CZ" dirty="0">
              <a:solidFill>
                <a:schemeClr val="accent1"/>
              </a:solidFill>
            </a:endParaRPr>
          </a:p>
        </p:txBody>
      </p:sp>
      <p:sp>
        <p:nvSpPr>
          <p:cNvPr id="14" name="TextovéPole 13"/>
          <p:cNvSpPr txBox="1"/>
          <p:nvPr/>
        </p:nvSpPr>
        <p:spPr>
          <a:xfrm>
            <a:off x="6045868" y="4832493"/>
            <a:ext cx="1043744" cy="369332"/>
          </a:xfrm>
          <a:prstGeom prst="rect">
            <a:avLst/>
          </a:prstGeom>
          <a:noFill/>
        </p:spPr>
        <p:txBody>
          <a:bodyPr wrap="square" rtlCol="0">
            <a:spAutoFit/>
          </a:bodyPr>
          <a:lstStyle/>
          <a:p>
            <a:r>
              <a:rPr lang="en-US" dirty="0" smtClean="0">
                <a:solidFill>
                  <a:schemeClr val="accent1"/>
                </a:solidFill>
              </a:rPr>
              <a:t>buildings</a:t>
            </a:r>
            <a:endParaRPr lang="cs-CZ" dirty="0">
              <a:solidFill>
                <a:schemeClr val="accent1"/>
              </a:solidFill>
            </a:endParaRPr>
          </a:p>
        </p:txBody>
      </p:sp>
      <p:sp>
        <p:nvSpPr>
          <p:cNvPr id="15" name="TextovéPole 14"/>
          <p:cNvSpPr txBox="1"/>
          <p:nvPr/>
        </p:nvSpPr>
        <p:spPr>
          <a:xfrm>
            <a:off x="5417221" y="3886426"/>
            <a:ext cx="1819781" cy="369332"/>
          </a:xfrm>
          <a:prstGeom prst="rect">
            <a:avLst/>
          </a:prstGeom>
          <a:noFill/>
        </p:spPr>
        <p:txBody>
          <a:bodyPr wrap="square" rtlCol="0">
            <a:spAutoFit/>
          </a:bodyPr>
          <a:lstStyle/>
          <a:p>
            <a:r>
              <a:rPr lang="en-US" dirty="0" smtClean="0">
                <a:solidFill>
                  <a:schemeClr val="accent1"/>
                </a:solidFill>
              </a:rPr>
              <a:t>smart economy</a:t>
            </a:r>
            <a:endParaRPr lang="cs-CZ" dirty="0">
              <a:solidFill>
                <a:schemeClr val="accent1"/>
              </a:solidFill>
            </a:endParaRPr>
          </a:p>
        </p:txBody>
      </p:sp>
      <p:sp>
        <p:nvSpPr>
          <p:cNvPr id="16" name="TextovéPole 15"/>
          <p:cNvSpPr txBox="1"/>
          <p:nvPr/>
        </p:nvSpPr>
        <p:spPr>
          <a:xfrm>
            <a:off x="6965533" y="3174645"/>
            <a:ext cx="1638915" cy="646331"/>
          </a:xfrm>
          <a:prstGeom prst="rect">
            <a:avLst/>
          </a:prstGeom>
          <a:noFill/>
        </p:spPr>
        <p:txBody>
          <a:bodyPr wrap="square" rtlCol="0">
            <a:spAutoFit/>
          </a:bodyPr>
          <a:lstStyle/>
          <a:p>
            <a:r>
              <a:rPr lang="en-US" dirty="0" smtClean="0">
                <a:solidFill>
                  <a:schemeClr val="accent1"/>
                </a:solidFill>
              </a:rPr>
              <a:t>infrastructure development</a:t>
            </a:r>
            <a:endParaRPr lang="cs-CZ" dirty="0">
              <a:solidFill>
                <a:schemeClr val="accent1"/>
              </a:solidFill>
            </a:endParaRPr>
          </a:p>
        </p:txBody>
      </p:sp>
      <p:sp>
        <p:nvSpPr>
          <p:cNvPr id="17" name="TextovéPole 16"/>
          <p:cNvSpPr txBox="1"/>
          <p:nvPr/>
        </p:nvSpPr>
        <p:spPr>
          <a:xfrm>
            <a:off x="5564608" y="4370829"/>
            <a:ext cx="1525004" cy="369332"/>
          </a:xfrm>
          <a:prstGeom prst="rect">
            <a:avLst/>
          </a:prstGeom>
          <a:noFill/>
        </p:spPr>
        <p:txBody>
          <a:bodyPr wrap="square" rtlCol="0">
            <a:spAutoFit/>
          </a:bodyPr>
          <a:lstStyle/>
          <a:p>
            <a:r>
              <a:rPr lang="en-US" dirty="0" smtClean="0">
                <a:solidFill>
                  <a:schemeClr val="accent1"/>
                </a:solidFill>
              </a:rPr>
              <a:t>productivity</a:t>
            </a:r>
            <a:endParaRPr lang="cs-CZ" dirty="0">
              <a:solidFill>
                <a:schemeClr val="accent1"/>
              </a:solidFill>
            </a:endParaRPr>
          </a:p>
        </p:txBody>
      </p:sp>
    </p:spTree>
    <p:extLst>
      <p:ext uri="{BB962C8B-B14F-4D97-AF65-F5344CB8AC3E}">
        <p14:creationId xmlns:p14="http://schemas.microsoft.com/office/powerpoint/2010/main" val="310449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75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par>
                          <p:cTn id="17" fill="hold">
                            <p:stCondLst>
                              <p:cond delay="1750"/>
                            </p:stCondLst>
                            <p:childTnLst>
                              <p:par>
                                <p:cTn id="18" presetID="53" presetClass="entr" presetSubtype="16"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25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3750"/>
                            </p:stCondLst>
                            <p:childTnLst>
                              <p:par>
                                <p:cTn id="36" presetID="53" presetClass="entr" presetSubtype="16" fill="hold" grpId="0" nodeType="afterEffect">
                                  <p:stCondLst>
                                    <p:cond delay="25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par>
                          <p:cTn id="41" fill="hold">
                            <p:stCondLst>
                              <p:cond delay="4500"/>
                            </p:stCondLst>
                            <p:childTnLst>
                              <p:par>
                                <p:cTn id="42" presetID="53" presetClass="entr" presetSubtype="16" fill="hold" grpId="0" nodeType="afterEffect">
                                  <p:stCondLst>
                                    <p:cond delay="25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250"/>
                            </p:stCondLst>
                            <p:childTnLst>
                              <p:par>
                                <p:cTn id="48" presetID="53" presetClass="entr" presetSubtype="16" fill="hold" grpId="0" nodeType="afterEffect">
                                  <p:stCondLst>
                                    <p:cond delay="25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par>
                          <p:cTn id="53" fill="hold">
                            <p:stCondLst>
                              <p:cond delay="6000"/>
                            </p:stCondLst>
                            <p:childTnLst>
                              <p:par>
                                <p:cTn id="54" presetID="53" presetClass="entr" presetSubtype="16" fill="hold" grpId="0" nodeType="afterEffect">
                                  <p:stCondLst>
                                    <p:cond delay="25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par>
                          <p:cTn id="59" fill="hold">
                            <p:stCondLst>
                              <p:cond delay="6750"/>
                            </p:stCondLst>
                            <p:childTnLst>
                              <p:par>
                                <p:cTn id="60" presetID="53" presetClass="entr" presetSubtype="16" fill="hold" grpId="0" nodeType="afterEffect">
                                  <p:stCondLst>
                                    <p:cond delay="25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childTnLst>
                          </p:cTn>
                        </p:par>
                        <p:par>
                          <p:cTn id="65" fill="hold">
                            <p:stCondLst>
                              <p:cond delay="7500"/>
                            </p:stCondLst>
                            <p:childTnLst>
                              <p:par>
                                <p:cTn id="66" presetID="53" presetClass="entr" presetSubtype="16" fill="hold" grpId="0" nodeType="afterEffect">
                                  <p:stCondLst>
                                    <p:cond delay="25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Klasické </a:t>
            </a:r>
            <a:r>
              <a:rPr lang="cs-CZ" dirty="0" err="1" smtClean="0"/>
              <a:t>KPIs</a:t>
            </a:r>
            <a:endParaRPr lang="de-DE" dirty="0"/>
          </a:p>
        </p:txBody>
      </p:sp>
      <p:sp>
        <p:nvSpPr>
          <p:cNvPr id="3" name="Content Placeholder 2"/>
          <p:cNvSpPr>
            <a:spLocks noGrp="1"/>
          </p:cNvSpPr>
          <p:nvPr>
            <p:ph idx="1"/>
          </p:nvPr>
        </p:nvSpPr>
        <p:spPr/>
        <p:txBody>
          <a:bodyPr/>
          <a:lstStyle/>
          <a:p>
            <a:r>
              <a:rPr lang="cs-CZ" dirty="0" smtClean="0"/>
              <a:t>ITU</a:t>
            </a:r>
            <a:endParaRPr lang="de-DE"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7128"/>
            <a:ext cx="3366055" cy="338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055" y="0"/>
            <a:ext cx="577794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705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t>Jak je možné měřit </a:t>
            </a:r>
            <a:r>
              <a:rPr lang="cs-CZ" dirty="0" smtClean="0"/>
              <a:t>kvalitu života?</a:t>
            </a:r>
            <a:endParaRPr lang="en-US" dirty="0"/>
          </a:p>
        </p:txBody>
      </p:sp>
      <p:sp>
        <p:nvSpPr>
          <p:cNvPr id="3" name="Content Placeholder 2"/>
          <p:cNvSpPr>
            <a:spLocks noGrp="1"/>
          </p:cNvSpPr>
          <p:nvPr>
            <p:ph idx="1"/>
          </p:nvPr>
        </p:nvSpPr>
        <p:spPr>
          <a:xfrm>
            <a:off x="628650" y="3743254"/>
            <a:ext cx="4193707" cy="2146101"/>
          </a:xfrm>
        </p:spPr>
        <p:txBody>
          <a:bodyPr>
            <a:normAutofit/>
          </a:bodyPr>
          <a:lstStyle/>
          <a:p>
            <a:pPr marL="0" indent="0">
              <a:buNone/>
            </a:pPr>
            <a:r>
              <a:rPr lang="cs-CZ" sz="2300" dirty="0" smtClean="0"/>
              <a:t>Přístupy:</a:t>
            </a:r>
          </a:p>
          <a:p>
            <a:pPr marL="457200" indent="-457200">
              <a:buFont typeface="+mj-lt"/>
              <a:buAutoNum type="arabicPeriod"/>
            </a:pPr>
            <a:r>
              <a:rPr lang="cs-CZ" sz="2300" dirty="0" smtClean="0"/>
              <a:t>Dotazníková průzkum</a:t>
            </a:r>
          </a:p>
          <a:p>
            <a:pPr marL="457200" indent="-457200">
              <a:buFont typeface="+mj-lt"/>
              <a:buAutoNum type="arabicPeriod"/>
            </a:pPr>
            <a:r>
              <a:rPr lang="cs-CZ" sz="2300" dirty="0" smtClean="0">
                <a:solidFill>
                  <a:schemeClr val="tx1">
                    <a:lumMod val="50000"/>
                    <a:lumOff val="50000"/>
                  </a:schemeClr>
                </a:solidFill>
              </a:rPr>
              <a:t>Analýza sociálních sítí</a:t>
            </a:r>
          </a:p>
          <a:p>
            <a:pPr marL="457200" indent="-457200">
              <a:buFont typeface="+mj-lt"/>
              <a:buAutoNum type="arabicPeriod"/>
            </a:pPr>
            <a:r>
              <a:rPr lang="cs-CZ" sz="2300" dirty="0" smtClean="0">
                <a:solidFill>
                  <a:schemeClr val="tx1">
                    <a:lumMod val="50000"/>
                    <a:lumOff val="50000"/>
                  </a:schemeClr>
                </a:solidFill>
              </a:rPr>
              <a:t>Hry – Virtuální města</a:t>
            </a:r>
            <a:endParaRPr lang="en-US" sz="2300" dirty="0" smtClean="0">
              <a:solidFill>
                <a:schemeClr val="tx1">
                  <a:lumMod val="50000"/>
                  <a:lumOff val="50000"/>
                </a:schemeClr>
              </a:solidFill>
            </a:endParaRPr>
          </a:p>
          <a:p>
            <a:pPr marL="0" indent="0">
              <a:buNone/>
            </a:pPr>
            <a:endParaRPr lang="en-US" sz="2000" dirty="0"/>
          </a:p>
        </p:txBody>
      </p:sp>
      <p:sp>
        <p:nvSpPr>
          <p:cNvPr id="6" name="Content Placeholder 2"/>
          <p:cNvSpPr txBox="1">
            <a:spLocks/>
          </p:cNvSpPr>
          <p:nvPr/>
        </p:nvSpPr>
        <p:spPr>
          <a:xfrm>
            <a:off x="628651" y="1344614"/>
            <a:ext cx="6000750" cy="20691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spcBef>
                <a:spcPts val="800"/>
              </a:spcBef>
              <a:buNone/>
            </a:pPr>
            <a:r>
              <a:rPr lang="en-US" sz="2000" dirty="0" smtClean="0"/>
              <a:t>V</a:t>
            </a:r>
            <a:r>
              <a:rPr lang="cs-CZ" sz="2000" dirty="0" err="1" smtClean="0"/>
              <a:t>ětšina</a:t>
            </a:r>
            <a:r>
              <a:rPr lang="cs-CZ" sz="2000" dirty="0" smtClean="0"/>
              <a:t> indikátorů se věnuje agregovaným veličinám</a:t>
            </a:r>
          </a:p>
          <a:p>
            <a:pPr marL="0" indent="0">
              <a:lnSpc>
                <a:spcPts val="2600"/>
              </a:lnSpc>
              <a:buNone/>
            </a:pPr>
            <a:r>
              <a:rPr lang="cs-CZ" sz="2000" dirty="0" smtClean="0"/>
              <a:t>Našim cílem je ale pochopit</a:t>
            </a:r>
            <a:r>
              <a:rPr lang="en-US" sz="2000" dirty="0" smtClean="0"/>
              <a:t>:</a:t>
            </a:r>
          </a:p>
          <a:p>
            <a:r>
              <a:rPr lang="cs-CZ" sz="2000" dirty="0" smtClean="0"/>
              <a:t>Jaké aspekty ovlivňují kvalitu života občanů</a:t>
            </a:r>
          </a:p>
          <a:p>
            <a:r>
              <a:rPr lang="cs-CZ" sz="2000" dirty="0" smtClean="0"/>
              <a:t>Jak občané vnímají jednotlivé strategie chytrých měst</a:t>
            </a:r>
            <a:endParaRPr lang="en-US" sz="2000" i="1" dirty="0" smtClean="0"/>
          </a:p>
        </p:txBody>
      </p:sp>
      <p:pic>
        <p:nvPicPr>
          <p:cNvPr id="10" name="Picture 2" descr="Printscreen_dotaznik_Survio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3446" y="1222409"/>
            <a:ext cx="2341953" cy="318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r="5609" b="35231"/>
          <a:stretch/>
        </p:blipFill>
        <p:spPr bwMode="auto">
          <a:xfrm>
            <a:off x="6232358" y="4390666"/>
            <a:ext cx="2554905" cy="24673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385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Content Placeholder 3"/>
          <p:cNvGraphicFramePr>
            <a:graphicFrameLocks/>
          </p:cNvGraphicFramePr>
          <p:nvPr>
            <p:extLst>
              <p:ext uri="{D42A27DB-BD31-4B8C-83A1-F6EECF244321}">
                <p14:modId xmlns:p14="http://schemas.microsoft.com/office/powerpoint/2010/main" val="1258418530"/>
              </p:ext>
            </p:extLst>
          </p:nvPr>
        </p:nvGraphicFramePr>
        <p:xfrm>
          <a:off x="1763688" y="1178169"/>
          <a:ext cx="5887720" cy="5435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Nadpis 5"/>
          <p:cNvSpPr>
            <a:spLocks noGrp="1"/>
          </p:cNvSpPr>
          <p:nvPr>
            <p:ph type="title"/>
          </p:nvPr>
        </p:nvSpPr>
        <p:spPr/>
        <p:txBody>
          <a:bodyPr>
            <a:normAutofit/>
          </a:bodyPr>
          <a:lstStyle/>
          <a:p>
            <a:r>
              <a:rPr lang="cs-CZ" dirty="0" smtClean="0"/>
              <a:t>Dotazník</a:t>
            </a:r>
            <a:endParaRPr lang="cs-CZ" dirty="0"/>
          </a:p>
        </p:txBody>
      </p:sp>
    </p:spTree>
    <p:extLst>
      <p:ext uri="{BB962C8B-B14F-4D97-AF65-F5344CB8AC3E}">
        <p14:creationId xmlns:p14="http://schemas.microsoft.com/office/powerpoint/2010/main" val="1680913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Graf 6"/>
          <p:cNvGraphicFramePr>
            <a:graphicFrameLocks/>
          </p:cNvGraphicFramePr>
          <p:nvPr>
            <p:extLst>
              <p:ext uri="{D42A27DB-BD31-4B8C-83A1-F6EECF244321}">
                <p14:modId xmlns:p14="http://schemas.microsoft.com/office/powerpoint/2010/main" val="710403890"/>
              </p:ext>
            </p:extLst>
          </p:nvPr>
        </p:nvGraphicFramePr>
        <p:xfrm>
          <a:off x="5576638" y="3248529"/>
          <a:ext cx="3207908" cy="2932865"/>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p:cNvSpPr txBox="1">
            <a:spLocks/>
          </p:cNvSpPr>
          <p:nvPr/>
        </p:nvSpPr>
        <p:spPr>
          <a:xfrm>
            <a:off x="628650" y="1549158"/>
            <a:ext cx="8335838" cy="150684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lumMod val="65000"/>
                </a:schemeClr>
              </a:buClr>
              <a:buFont typeface="Wingdings" panose="05000000000000000000" pitchFamily="2" charset="2"/>
              <a:buChar char="§"/>
            </a:pPr>
            <a:r>
              <a:rPr lang="en-US" b="1" dirty="0" smtClean="0"/>
              <a:t>43.9 % of respondents regularly undertake longer trip </a:t>
            </a:r>
            <a:r>
              <a:rPr lang="en-US" dirty="0" smtClean="0"/>
              <a:t>(e.g. for weekend)</a:t>
            </a:r>
          </a:p>
          <a:p>
            <a:pPr>
              <a:buClr>
                <a:schemeClr val="bg1">
                  <a:lumMod val="65000"/>
                </a:schemeClr>
              </a:buClr>
              <a:buFont typeface="Wingdings" panose="05000000000000000000" pitchFamily="2" charset="2"/>
              <a:buChar char="§"/>
            </a:pPr>
            <a:r>
              <a:rPr lang="en-US" b="1" dirty="0" smtClean="0"/>
              <a:t>68.3 % seek information before such trip</a:t>
            </a:r>
          </a:p>
          <a:p>
            <a:pPr lvl="1">
              <a:buClr>
                <a:schemeClr val="bg1">
                  <a:lumMod val="65000"/>
                </a:schemeClr>
              </a:buClr>
              <a:buFont typeface="Wingdings" panose="05000000000000000000" pitchFamily="2" charset="2"/>
              <a:buChar char="§"/>
            </a:pPr>
            <a:r>
              <a:rPr lang="en-US" sz="2600" dirty="0" smtClean="0"/>
              <a:t>connections, other services such as weather forecast, opening hours and traffic</a:t>
            </a:r>
          </a:p>
          <a:p>
            <a:pPr>
              <a:buClr>
                <a:schemeClr val="bg1">
                  <a:lumMod val="65000"/>
                </a:schemeClr>
              </a:buClr>
              <a:buFont typeface="Wingdings" panose="05000000000000000000" pitchFamily="2" charset="2"/>
              <a:buChar char="§"/>
            </a:pPr>
            <a:r>
              <a:rPr lang="en-US" b="1" dirty="0" smtClean="0"/>
              <a:t>80.0 </a:t>
            </a:r>
            <a:r>
              <a:rPr lang="en-US" b="1" dirty="0"/>
              <a:t>% occasionally </a:t>
            </a:r>
            <a:r>
              <a:rPr lang="en-US" b="1" dirty="0" smtClean="0"/>
              <a:t>change </a:t>
            </a:r>
            <a:r>
              <a:rPr lang="en-US" b="1" dirty="0"/>
              <a:t>travel plans </a:t>
            </a:r>
            <a:r>
              <a:rPr lang="en-US" dirty="0"/>
              <a:t>based on acquired </a:t>
            </a:r>
            <a:r>
              <a:rPr lang="en-US" dirty="0" smtClean="0"/>
              <a:t>information</a:t>
            </a:r>
            <a:endParaRPr lang="en-US" dirty="0"/>
          </a:p>
        </p:txBody>
      </p:sp>
      <p:sp>
        <p:nvSpPr>
          <p:cNvPr id="14" name="Content Placeholder 2"/>
          <p:cNvSpPr txBox="1">
            <a:spLocks/>
          </p:cNvSpPr>
          <p:nvPr/>
        </p:nvSpPr>
        <p:spPr>
          <a:xfrm>
            <a:off x="622639" y="2891789"/>
            <a:ext cx="4713371" cy="3633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lumMod val="65000"/>
                </a:schemeClr>
              </a:buClr>
              <a:buFont typeface="Wingdings" panose="05000000000000000000" pitchFamily="2" charset="2"/>
              <a:buChar char="§"/>
            </a:pPr>
            <a:r>
              <a:rPr lang="en-US" sz="2000" b="1" dirty="0" smtClean="0"/>
              <a:t>Information is mostly acquired from websites</a:t>
            </a:r>
            <a:r>
              <a:rPr lang="en-US" sz="2000" dirty="0" smtClean="0"/>
              <a:t>, only 12.5 % use applications</a:t>
            </a:r>
          </a:p>
          <a:p>
            <a:pPr>
              <a:buClr>
                <a:schemeClr val="bg1">
                  <a:lumMod val="65000"/>
                </a:schemeClr>
              </a:buClr>
              <a:buFont typeface="Wingdings" panose="05000000000000000000" pitchFamily="2" charset="2"/>
              <a:buChar char="§"/>
            </a:pPr>
            <a:r>
              <a:rPr lang="en-US" sz="2000" dirty="0" smtClean="0"/>
              <a:t>traffic, connections and parking information is perceived to need improving</a:t>
            </a:r>
          </a:p>
          <a:p>
            <a:pPr>
              <a:buClr>
                <a:schemeClr val="bg1">
                  <a:lumMod val="65000"/>
                </a:schemeClr>
              </a:buClr>
              <a:buFont typeface="Wingdings" panose="05000000000000000000" pitchFamily="2" charset="2"/>
              <a:buChar char="§"/>
            </a:pPr>
            <a:r>
              <a:rPr lang="en-US" sz="2000" dirty="0"/>
              <a:t>e</a:t>
            </a:r>
            <a:r>
              <a:rPr lang="en-US" sz="2000" dirty="0" smtClean="0"/>
              <a:t>lectronic devices </a:t>
            </a:r>
            <a:r>
              <a:rPr lang="en-US" sz="2000" dirty="0"/>
              <a:t>used </a:t>
            </a:r>
            <a:r>
              <a:rPr lang="en-US" sz="2000" dirty="0" smtClean="0"/>
              <a:t>most frequently during the day include notebook and smartphone</a:t>
            </a:r>
          </a:p>
          <a:p>
            <a:pPr>
              <a:buClr>
                <a:schemeClr val="bg1">
                  <a:lumMod val="65000"/>
                </a:schemeClr>
              </a:buClr>
              <a:buFont typeface="Wingdings" panose="05000000000000000000" pitchFamily="2" charset="2"/>
              <a:buChar char="§"/>
            </a:pPr>
            <a:r>
              <a:rPr lang="en-US" sz="2000" dirty="0" smtClean="0"/>
              <a:t>85.3 % consider themselves to be common or advanced users of electronic devices</a:t>
            </a:r>
          </a:p>
        </p:txBody>
      </p:sp>
      <p:sp>
        <p:nvSpPr>
          <p:cNvPr id="3" name="Nadpis 2"/>
          <p:cNvSpPr>
            <a:spLocks noGrp="1"/>
          </p:cNvSpPr>
          <p:nvPr>
            <p:ph type="title"/>
          </p:nvPr>
        </p:nvSpPr>
        <p:spPr/>
        <p:txBody>
          <a:bodyPr>
            <a:normAutofit/>
          </a:bodyPr>
          <a:lstStyle/>
          <a:p>
            <a:r>
              <a:rPr lang="cs-CZ" dirty="0" smtClean="0"/>
              <a:t>Pilotní studie – vybrané výsledky</a:t>
            </a:r>
            <a:endParaRPr lang="cs-CZ" dirty="0"/>
          </a:p>
        </p:txBody>
      </p:sp>
    </p:spTree>
    <p:extLst>
      <p:ext uri="{BB962C8B-B14F-4D97-AF65-F5344CB8AC3E}">
        <p14:creationId xmlns:p14="http://schemas.microsoft.com/office/powerpoint/2010/main" val="1201935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46</TotalTime>
  <Words>2658</Words>
  <Application>Microsoft Office PowerPoint</Application>
  <PresentationFormat>On-screen Show (4:3)</PresentationFormat>
  <Paragraphs>429</Paragraphs>
  <Slides>30</Slides>
  <Notes>27</Notes>
  <HiddenSlides>7</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8" baseType="lpstr">
      <vt:lpstr>Arial</vt:lpstr>
      <vt:lpstr>Calibri</vt:lpstr>
      <vt:lpstr>Calibri Light</vt:lpstr>
      <vt:lpstr>Times New Roman</vt:lpstr>
      <vt:lpstr>Wingdings</vt:lpstr>
      <vt:lpstr>Motiv Office</vt:lpstr>
      <vt:lpstr>MSPhotoEd.3</vt:lpstr>
      <vt:lpstr>Visio</vt:lpstr>
      <vt:lpstr>  Activity based approach to Smart Cities</vt:lpstr>
      <vt:lpstr>Definice chytrých měst – preferovaná FD</vt:lpstr>
      <vt:lpstr>Základní principy chytrých měst</vt:lpstr>
      <vt:lpstr>Základní principy chytrých měst</vt:lpstr>
      <vt:lpstr>Jak měřit chytrost měst? </vt:lpstr>
      <vt:lpstr>Klasické KPIs</vt:lpstr>
      <vt:lpstr>Jak je možné měřit kvalitu života?</vt:lpstr>
      <vt:lpstr>Dotazník</vt:lpstr>
      <vt:lpstr>Pilotní studie – vybrané výsledky</vt:lpstr>
      <vt:lpstr>Chytré město – co je třeba udělat?</vt:lpstr>
      <vt:lpstr>The Land Use — Transportation Cycle</vt:lpstr>
      <vt:lpstr>Jak vzniká doprava ve městě?</vt:lpstr>
      <vt:lpstr>Čtyř-krokový model (4SM)</vt:lpstr>
      <vt:lpstr>Omezení čtyř-krokových modelů</vt:lpstr>
      <vt:lpstr>Přístupy založené na aktivitách  (Activity-Based Approach to Travel Demand Analysis)</vt:lpstr>
      <vt:lpstr>Denní rozvrh aktivit (activity pattern)</vt:lpstr>
      <vt:lpstr>Princip časoprostorového uspořádání aktivit</vt:lpstr>
      <vt:lpstr>Agregovaný pohled</vt:lpstr>
      <vt:lpstr>Diskuse</vt:lpstr>
      <vt:lpstr>Facit 1</vt:lpstr>
      <vt:lpstr>Jak se lidé rozhodují? Model rozhodovacího procesu z pohledu teorie systémů</vt:lpstr>
      <vt:lpstr>Jak je možné rozhodovací proces modelovat?</vt:lpstr>
      <vt:lpstr>1. Přístupy založené na maximalizaci užitku</vt:lpstr>
      <vt:lpstr>2. Pravidlově orientované přístupy</vt:lpstr>
      <vt:lpstr>Effect of constraints in a time-spatial figure</vt:lpstr>
      <vt:lpstr>3. Přístupy založené na agentních systémech </vt:lpstr>
      <vt:lpstr>Klíčové závěry pro dopravní modelování v kontextu Smart Cities</vt:lpstr>
      <vt:lpstr>PowerPoint Presentation</vt:lpstr>
      <vt:lpstr>PowerPoint Presentation</vt:lpstr>
      <vt:lpstr>Děkuji Vám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Highway management</dc:title>
  <dc:creator>phd</dc:creator>
  <cp:lastModifiedBy>Pribyl, Ondrej</cp:lastModifiedBy>
  <cp:revision>167</cp:revision>
  <dcterms:created xsi:type="dcterms:W3CDTF">2014-03-31T14:29:35Z</dcterms:created>
  <dcterms:modified xsi:type="dcterms:W3CDTF">2018-06-25T06:50:08Z</dcterms:modified>
</cp:coreProperties>
</file>